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2" r:id="rId2"/>
    <p:sldId id="338" r:id="rId3"/>
    <p:sldId id="339" r:id="rId4"/>
    <p:sldId id="340" r:id="rId5"/>
    <p:sldId id="326" r:id="rId6"/>
    <p:sldId id="327" r:id="rId7"/>
    <p:sldId id="328" r:id="rId8"/>
    <p:sldId id="329" r:id="rId9"/>
    <p:sldId id="330" r:id="rId10"/>
    <p:sldId id="332" r:id="rId11"/>
    <p:sldId id="333" r:id="rId12"/>
    <p:sldId id="341" r:id="rId13"/>
    <p:sldId id="343" r:id="rId14"/>
    <p:sldId id="344" r:id="rId15"/>
    <p:sldId id="345" r:id="rId16"/>
    <p:sldId id="347" r:id="rId17"/>
    <p:sldId id="346" r:id="rId18"/>
    <p:sldId id="336" r:id="rId19"/>
    <p:sldId id="342" r:id="rId20"/>
    <p:sldId id="349" r:id="rId21"/>
    <p:sldId id="348" r:id="rId22"/>
    <p:sldId id="292" r:id="rId23"/>
    <p:sldId id="313" r:id="rId24"/>
    <p:sldId id="317" r:id="rId25"/>
    <p:sldId id="294" r:id="rId26"/>
    <p:sldId id="295" r:id="rId27"/>
    <p:sldId id="296" r:id="rId28"/>
    <p:sldId id="298" r:id="rId29"/>
    <p:sldId id="310" r:id="rId30"/>
    <p:sldId id="318" r:id="rId31"/>
    <p:sldId id="320" r:id="rId32"/>
    <p:sldId id="350" r:id="rId33"/>
    <p:sldId id="35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84ED59-54AC-4CBF-B4E6-5656AD29C5D9}" type="datetimeFigureOut">
              <a:rPr lang="en-US"/>
              <a:pPr>
                <a:defRPr/>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73292E4-A1D5-43A9-971B-8B1B114764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82C0C-8359-4453-9B4B-D791416BD3B6}" type="slidenum">
              <a:rPr lang="en-US">
                <a:cs typeface="Arial" charset="0"/>
              </a:rPr>
              <a:pPr fontAlgn="base">
                <a:spcBef>
                  <a:spcPct val="0"/>
                </a:spcBef>
                <a:spcAft>
                  <a:spcPct val="0"/>
                </a:spcAft>
                <a:defRPr/>
              </a:pPr>
              <a:t>25</a:t>
            </a:fld>
            <a:endParaRPr lang="en-US">
              <a:cs typeface="Arial" charset="0"/>
            </a:endParaRPr>
          </a:p>
        </p:txBody>
      </p:sp>
      <p:sp>
        <p:nvSpPr>
          <p:cNvPr id="6451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AB10C0-C368-4936-9A2D-B4DA65BF386D}" type="slidenum">
              <a:rPr lang="en-US">
                <a:cs typeface="Arial" charset="0"/>
              </a:rPr>
              <a:pPr fontAlgn="base">
                <a:spcBef>
                  <a:spcPct val="0"/>
                </a:spcBef>
                <a:spcAft>
                  <a:spcPct val="0"/>
                </a:spcAft>
                <a:defRPr/>
              </a:pPr>
              <a:t>26</a:t>
            </a:fld>
            <a:endParaRPr lang="en-US">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6D844A-8211-4D9D-8DCA-AD22A5D6F8D7}" type="slidenum">
              <a:rPr lang="en-US">
                <a:cs typeface="Arial" charset="0"/>
              </a:rPr>
              <a:pPr fontAlgn="base">
                <a:spcBef>
                  <a:spcPct val="0"/>
                </a:spcBef>
                <a:spcAft>
                  <a:spcPct val="0"/>
                </a:spcAft>
                <a:defRPr/>
              </a:pPr>
              <a:t>27</a:t>
            </a:fld>
            <a:endParaRPr lang="en-US">
              <a:cs typeface="Arial" charset="0"/>
            </a:endParaRPr>
          </a:p>
        </p:txBody>
      </p:sp>
      <p:sp>
        <p:nvSpPr>
          <p:cNvPr id="6861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8E2CF-1CA1-4444-AED7-1C7676ABF7E8}" type="slidenum">
              <a:rPr lang="en-US">
                <a:cs typeface="Arial" charset="0"/>
              </a:rPr>
              <a:pPr fontAlgn="base">
                <a:spcBef>
                  <a:spcPct val="0"/>
                </a:spcBef>
                <a:spcAft>
                  <a:spcPct val="0"/>
                </a:spcAft>
                <a:defRPr/>
              </a:pPr>
              <a:t>28</a:t>
            </a:fld>
            <a:endParaRPr lang="en-US">
              <a:cs typeface="Arial" charset="0"/>
            </a:endParaRPr>
          </a:p>
        </p:txBody>
      </p:sp>
      <p:sp>
        <p:nvSpPr>
          <p:cNvPr id="7065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974791-394D-4153-930A-9E168DE36F5C}"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25742F-31AA-4030-BC79-C7CAFCB022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A39AF8-A0E4-4C80-9CE0-9F3C1CD73B25}"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96AC6-6696-488D-92CE-CA3716B9FA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5E2EB2-BD82-46CC-8F4D-DF121AAB5E2E}"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41375-2AE0-4A94-A944-24472212C8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28A10A-D313-4F95-AC9D-FFA4871CCB20}"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5DBAF8-277C-4D81-9808-2A4B882C7E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A2C902-FE81-47ED-B89A-72F332F31EA3}" type="datetimeFigureOut">
              <a:rPr lang="en-US"/>
              <a:pPr>
                <a:defRPr/>
              </a:pPr>
              <a:t>4/25/2012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562CA-1777-4F94-AB7F-2EE403C76F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16C32A-13E4-4B2A-979A-A420E14C2F1C}" type="datetimeFigureOut">
              <a:rPr lang="en-US"/>
              <a:pPr>
                <a:defRPr/>
              </a:pPr>
              <a:t>4/25/2012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CE9A4E-41A1-499F-8D49-04F8CE00F3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6D25C0-AD85-4662-B5CB-BB11020EC256}" type="datetimeFigureOut">
              <a:rPr lang="en-US"/>
              <a:pPr>
                <a:defRPr/>
              </a:pPr>
              <a:t>4/25/2012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7DCD24-A9C4-4F14-9DA9-90DEAEE463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8E74EA-C87C-491C-9B03-9DD47D581DD7}" type="datetimeFigureOut">
              <a:rPr lang="en-US"/>
              <a:pPr>
                <a:defRPr/>
              </a:pPr>
              <a:t>4/25/2012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6340FE-829D-4E96-BD9D-FA0AF5D556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28B4D7-5BED-4F30-9F0B-341D4E7BF333}" type="datetimeFigureOut">
              <a:rPr lang="en-US"/>
              <a:pPr>
                <a:defRPr/>
              </a:pPr>
              <a:t>4/25/2012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145C81-04ED-4480-830D-09B908E4D3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CCB18F-DE6D-4C5D-8E62-26ADBB018EC4}" type="datetimeFigureOut">
              <a:rPr lang="en-US"/>
              <a:pPr>
                <a:defRPr/>
              </a:pPr>
              <a:t>4/25/2012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D906FC-D01B-42B0-B54A-E40969373D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D2869D-8D7D-4773-9856-BC18D57116A7}" type="datetimeFigureOut">
              <a:rPr lang="en-US"/>
              <a:pPr>
                <a:defRPr/>
              </a:pPr>
              <a:t>4/25/2012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912504-78BC-478F-AE30-C3D2D6EEF7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77545D-284E-41E4-908B-B42E2BCACF02}" type="datetimeFigureOut">
              <a:rPr lang="en-US"/>
              <a:pPr>
                <a:defRPr/>
              </a:pPr>
              <a:t>4/25/2012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4FEB67-3980-49DA-9028-B190D5DDCB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jbehm.dyndns.org/gallery/Random-Work-Pictures/My_Office?full=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cns.bu.edu/~stev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ite.ebrary.com/lib/brown/docDetail.action?docID=1022958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erceptr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www.oxcns.org/papers/312_Stringer+Rolls02.pdf" TargetMode="External"/><Relationship Id="rId3" Type="http://schemas.openxmlformats.org/officeDocument/2006/relationships/hyperlink" Target="http://riesenhuberlab.neuro.georgetown.edu/research.html" TargetMode="External"/><Relationship Id="rId7" Type="http://schemas.openxmlformats.org/officeDocument/2006/relationships/hyperlink" Target="http://cbcl.mit.edu/publications/index-pub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precedings.nature.com/documents/6117/version/3" TargetMode="External"/><Relationship Id="rId5" Type="http://schemas.openxmlformats.org/officeDocument/2006/relationships/hyperlink" Target="http://cbcl.mit.edu/publications/ps/Poggio_CompMagicVS_npre20126117-3.pdf" TargetMode="External"/><Relationship Id="rId4" Type="http://schemas.openxmlformats.org/officeDocument/2006/relationships/hyperlink" Target="http://cbcl.mit.edu/projects/cbcl/publications/ps/AIM-1695.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bcl.mit.edu/projects/cbcl/publications/ps/serre-PNAS-4-07.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is.jhu.edu/people/faculty/geman/recent_talks/NIPS_12_07.pdf" TargetMode="External"/><Relationship Id="rId4" Type="http://schemas.openxmlformats.org/officeDocument/2006/relationships/hyperlink" Target="http://yann.lecun.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ctrTitle"/>
          </p:nvPr>
        </p:nvSpPr>
        <p:spPr>
          <a:xfrm>
            <a:off x="1371600" y="1371600"/>
            <a:ext cx="5867400" cy="1470025"/>
          </a:xfrm>
        </p:spPr>
        <p:txBody>
          <a:bodyPr/>
          <a:lstStyle/>
          <a:p>
            <a:pPr algn="l" eaLnBrk="1" hangingPunct="1"/>
            <a:r>
              <a:rPr lang="en-US" sz="3200" smtClean="0"/>
              <a:t>Generative Models</a:t>
            </a:r>
            <a:br>
              <a:rPr lang="en-US" sz="3200" smtClean="0"/>
            </a:br>
            <a:r>
              <a:rPr lang="en-US" sz="3200" smtClean="0"/>
              <a:t>vs. Discriminative models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My Office">
            <a:hlinkClick r:id="rId3"/>
          </p:cNvPr>
          <p:cNvPicPr>
            <a:picLocks noChangeAspect="1" noChangeArrowheads="1"/>
          </p:cNvPicPr>
          <p:nvPr/>
        </p:nvPicPr>
        <p:blipFill>
          <a:blip r:embed="rId4"/>
          <a:srcRect/>
          <a:stretch>
            <a:fillRect/>
          </a:stretch>
        </p:blipFill>
        <p:spPr bwMode="auto">
          <a:xfrm>
            <a:off x="4267200" y="3200400"/>
            <a:ext cx="4876800" cy="3657600"/>
          </a:xfrm>
          <a:prstGeom prst="rect">
            <a:avLst/>
          </a:prstGeom>
          <a:noFill/>
          <a:ln w="9525">
            <a:noFill/>
            <a:miter lim="800000"/>
            <a:headEnd/>
            <a:tailEnd/>
          </a:ln>
        </p:spPr>
      </p:pic>
      <p:pic>
        <p:nvPicPr>
          <p:cNvPr id="32770" name="Picture 17" descr="forest_4"/>
          <p:cNvPicPr>
            <a:picLocks noChangeAspect="1" noChangeArrowheads="1"/>
          </p:cNvPicPr>
          <p:nvPr/>
        </p:nvPicPr>
        <p:blipFill>
          <a:blip r:embed="rId5"/>
          <a:srcRect/>
          <a:stretch>
            <a:fillRect/>
          </a:stretch>
        </p:blipFill>
        <p:spPr bwMode="auto">
          <a:xfrm>
            <a:off x="0" y="0"/>
            <a:ext cx="5202238" cy="3902075"/>
          </a:xfrm>
          <a:prstGeom prst="rect">
            <a:avLst/>
          </a:prstGeom>
          <a:noFill/>
          <a:ln w="9525">
            <a:noFill/>
            <a:miter lim="800000"/>
            <a:headEnd/>
            <a:tailEnd/>
          </a:ln>
        </p:spPr>
      </p:pic>
      <p:sp>
        <p:nvSpPr>
          <p:cNvPr id="32771" name="TextBox 8"/>
          <p:cNvSpPr txBox="1">
            <a:spLocks noChangeArrowheads="1"/>
          </p:cNvSpPr>
          <p:nvPr/>
        </p:nvSpPr>
        <p:spPr bwMode="auto">
          <a:xfrm>
            <a:off x="304800" y="3886200"/>
            <a:ext cx="3276600" cy="369888"/>
          </a:xfrm>
          <a:prstGeom prst="rect">
            <a:avLst/>
          </a:prstGeom>
          <a:noFill/>
          <a:ln w="9525">
            <a:noFill/>
            <a:miter lim="800000"/>
            <a:headEnd/>
            <a:tailEnd/>
          </a:ln>
        </p:spPr>
        <p:txBody>
          <a:bodyPr>
            <a:spAutoFit/>
          </a:bodyPr>
          <a:lstStyle/>
          <a:p>
            <a:r>
              <a:rPr lang="en-US" b="1">
                <a:latin typeface="Calibri" pitchFamily="34" charset="0"/>
              </a:rPr>
              <a:t>Find the small animals….</a:t>
            </a:r>
          </a:p>
        </p:txBody>
      </p:sp>
      <p:sp>
        <p:nvSpPr>
          <p:cNvPr id="32772" name="TextBox 9"/>
          <p:cNvSpPr txBox="1">
            <a:spLocks noChangeArrowheads="1"/>
          </p:cNvSpPr>
          <p:nvPr/>
        </p:nvSpPr>
        <p:spPr bwMode="auto">
          <a:xfrm>
            <a:off x="6705600" y="2830513"/>
            <a:ext cx="2438400" cy="369887"/>
          </a:xfrm>
          <a:prstGeom prst="rect">
            <a:avLst/>
          </a:prstGeom>
          <a:noFill/>
          <a:ln w="9525">
            <a:noFill/>
            <a:miter lim="800000"/>
            <a:headEnd/>
            <a:tailEnd/>
          </a:ln>
        </p:spPr>
        <p:txBody>
          <a:bodyPr>
            <a:spAutoFit/>
          </a:bodyPr>
          <a:lstStyle/>
          <a:p>
            <a:r>
              <a:rPr lang="en-US" b="1">
                <a:latin typeface="Calibri" pitchFamily="34" charset="0"/>
              </a:rPr>
              <a:t>Find the keyboards…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l="40625" t="33000" r="10625" b="16000"/>
          <a:stretch>
            <a:fillRect/>
          </a:stretch>
        </p:blipFill>
        <p:spPr bwMode="auto">
          <a:xfrm>
            <a:off x="103188" y="952500"/>
            <a:ext cx="8915400" cy="5829300"/>
          </a:xfrm>
          <a:prstGeom prst="rect">
            <a:avLst/>
          </a:prstGeom>
          <a:noFill/>
          <a:ln w="9525">
            <a:noFill/>
            <a:miter lim="800000"/>
            <a:headEnd/>
            <a:tailEnd/>
          </a:ln>
        </p:spPr>
      </p:pic>
      <p:sp>
        <p:nvSpPr>
          <p:cNvPr id="34818" name="TextBox 2"/>
          <p:cNvSpPr txBox="1">
            <a:spLocks noChangeArrowheads="1"/>
          </p:cNvSpPr>
          <p:nvPr/>
        </p:nvSpPr>
        <p:spPr bwMode="auto">
          <a:xfrm>
            <a:off x="152400" y="133350"/>
            <a:ext cx="8001000" cy="400050"/>
          </a:xfrm>
          <a:prstGeom prst="rect">
            <a:avLst/>
          </a:prstGeom>
          <a:noFill/>
          <a:ln w="9525">
            <a:noFill/>
            <a:miter lim="800000"/>
            <a:headEnd/>
            <a:tailEnd/>
          </a:ln>
        </p:spPr>
        <p:txBody>
          <a:bodyPr>
            <a:spAutoFit/>
          </a:bodyPr>
          <a:lstStyle/>
          <a:p>
            <a:r>
              <a:rPr lang="en-US" sz="2000" b="1">
                <a:latin typeface="Calibri" pitchFamily="34" charset="0"/>
              </a:rPr>
              <a:t>Street View:  detecting faces… </a:t>
            </a:r>
          </a:p>
        </p:txBody>
      </p:sp>
      <p:sp>
        <p:nvSpPr>
          <p:cNvPr id="4" name="Rectangle 3"/>
          <p:cNvSpPr/>
          <p:nvPr/>
        </p:nvSpPr>
        <p:spPr>
          <a:xfrm>
            <a:off x="5664200" y="5600700"/>
            <a:ext cx="533400" cy="533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 y="4724400"/>
            <a:ext cx="381000" cy="457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1" name="TextBox 8"/>
          <p:cNvSpPr txBox="1">
            <a:spLocks noChangeArrowheads="1"/>
          </p:cNvSpPr>
          <p:nvPr/>
        </p:nvSpPr>
        <p:spPr bwMode="auto">
          <a:xfrm>
            <a:off x="5486400" y="0"/>
            <a:ext cx="3657600" cy="461963"/>
          </a:xfrm>
          <a:prstGeom prst="rect">
            <a:avLst/>
          </a:prstGeom>
          <a:noFill/>
          <a:ln w="9525">
            <a:noFill/>
            <a:miter lim="800000"/>
            <a:headEnd/>
            <a:tailEnd/>
          </a:ln>
        </p:spPr>
        <p:txBody>
          <a:bodyPr>
            <a:spAutoFit/>
          </a:bodyPr>
          <a:lstStyle/>
          <a:p>
            <a:pPr algn="r"/>
            <a:r>
              <a:rPr lang="en-US" sz="2400" b="1">
                <a:latin typeface="Calibri" pitchFamily="34" charset="0"/>
              </a:rPr>
              <a:t>Clutter and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body" idx="4294967295"/>
          </p:nvPr>
        </p:nvSpPr>
        <p:spPr>
          <a:xfrm>
            <a:off x="457200" y="2057400"/>
            <a:ext cx="8229600" cy="2362200"/>
          </a:xfrm>
        </p:spPr>
        <p:txBody>
          <a:bodyPr/>
          <a:lstStyle/>
          <a:p>
            <a:pPr>
              <a:buFont typeface="Arial" charset="0"/>
              <a:buNone/>
            </a:pPr>
            <a:r>
              <a:rPr lang="en-US" i="1" smtClean="0"/>
              <a:t>Where</a:t>
            </a:r>
            <a:r>
              <a:rPr lang="en-US" smtClean="0"/>
              <a:t> do feedforward models fail?</a:t>
            </a:r>
          </a:p>
          <a:p>
            <a:pPr>
              <a:buFont typeface="Arial" charset="0"/>
              <a:buNone/>
            </a:pPr>
            <a:endParaRPr lang="en-US" smtClean="0"/>
          </a:p>
          <a:p>
            <a:pPr>
              <a:buFont typeface="Arial" charset="0"/>
              <a:buNone/>
            </a:pPr>
            <a:r>
              <a:rPr lang="en-US" smtClean="0"/>
              <a:t>	in images containing clutter that can be confused with object parts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idx="4294967295"/>
          </p:nvPr>
        </p:nvSpPr>
        <p:spPr>
          <a:xfrm>
            <a:off x="457200" y="2057400"/>
            <a:ext cx="8229600" cy="2362200"/>
          </a:xfrm>
        </p:spPr>
        <p:txBody>
          <a:bodyPr/>
          <a:lstStyle/>
          <a:p>
            <a:pPr>
              <a:buFont typeface="Arial" charset="0"/>
              <a:buNone/>
            </a:pPr>
            <a:r>
              <a:rPr lang="en-US" i="1" smtClean="0"/>
              <a:t>Why</a:t>
            </a:r>
            <a:r>
              <a:rPr lang="en-US" smtClean="0"/>
              <a:t> do feedforward models fail?</a:t>
            </a:r>
          </a:p>
          <a:p>
            <a:pPr>
              <a:buFont typeface="Arial" charset="0"/>
              <a:buNone/>
            </a:pPr>
            <a:endParaRPr lang="en-US" smtClean="0"/>
          </a:p>
          <a:p>
            <a:pPr>
              <a:buFont typeface="Arial" charset="0"/>
              <a:buNone/>
            </a:pPr>
            <a:r>
              <a:rPr lang="en-US"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0"/>
          <p:cNvSpPr txBox="1">
            <a:spLocks noChangeArrowheads="1"/>
          </p:cNvSpPr>
          <p:nvPr/>
        </p:nvSpPr>
        <p:spPr bwMode="auto">
          <a:xfrm>
            <a:off x="2895600" y="1447800"/>
            <a:ext cx="3276600" cy="854075"/>
          </a:xfrm>
          <a:prstGeom prst="rect">
            <a:avLst/>
          </a:prstGeom>
          <a:noFill/>
          <a:ln w="9525">
            <a:noFill/>
            <a:miter lim="800000"/>
            <a:headEnd/>
            <a:tailEnd/>
          </a:ln>
        </p:spPr>
        <p:txBody>
          <a:bodyPr>
            <a:spAutoFit/>
          </a:bodyPr>
          <a:lstStyle/>
          <a:p>
            <a:pPr algn="ctr">
              <a:spcBef>
                <a:spcPct val="50000"/>
              </a:spcBef>
            </a:pPr>
            <a:r>
              <a:rPr lang="en-US" sz="2000" b="1">
                <a:latin typeface="Calibri" pitchFamily="34" charset="0"/>
              </a:rPr>
              <a:t>“Human Interactive Proofs”</a:t>
            </a:r>
          </a:p>
          <a:p>
            <a:pPr algn="ctr">
              <a:spcBef>
                <a:spcPct val="50000"/>
              </a:spcBef>
            </a:pPr>
            <a:r>
              <a:rPr lang="en-US" sz="2000" b="1">
                <a:latin typeface="Calibri" pitchFamily="34" charset="0"/>
              </a:rPr>
              <a:t>aka CAPTCHAs</a:t>
            </a:r>
          </a:p>
        </p:txBody>
      </p:sp>
      <p:pic>
        <p:nvPicPr>
          <p:cNvPr id="40962" name="Picture 14" descr="hip1"/>
          <p:cNvPicPr>
            <a:picLocks noChangeAspect="1" noChangeArrowheads="1"/>
          </p:cNvPicPr>
          <p:nvPr/>
        </p:nvPicPr>
        <p:blipFill>
          <a:blip r:embed="rId3"/>
          <a:srcRect/>
          <a:stretch>
            <a:fillRect/>
          </a:stretch>
        </p:blipFill>
        <p:spPr bwMode="auto">
          <a:xfrm>
            <a:off x="4191000" y="3124200"/>
            <a:ext cx="4714875" cy="2619375"/>
          </a:xfrm>
          <a:prstGeom prst="rect">
            <a:avLst/>
          </a:prstGeom>
          <a:noFill/>
          <a:ln w="9525">
            <a:noFill/>
            <a:miter lim="800000"/>
            <a:headEnd/>
            <a:tailEnd/>
          </a:ln>
        </p:spPr>
      </p:pic>
      <p:pic>
        <p:nvPicPr>
          <p:cNvPr id="40963" name="Picture 15"/>
          <p:cNvPicPr>
            <a:picLocks noChangeAspect="1" noChangeArrowheads="1"/>
          </p:cNvPicPr>
          <p:nvPr/>
        </p:nvPicPr>
        <p:blipFill>
          <a:blip r:embed="rId4"/>
          <a:srcRect/>
          <a:stretch>
            <a:fillRect/>
          </a:stretch>
        </p:blipFill>
        <p:spPr bwMode="auto">
          <a:xfrm>
            <a:off x="533400" y="2743200"/>
            <a:ext cx="3238500" cy="3219450"/>
          </a:xfrm>
          <a:prstGeom prst="rect">
            <a:avLst/>
          </a:prstGeom>
          <a:noFill/>
          <a:ln w="9525">
            <a:noFill/>
            <a:miter lim="800000"/>
            <a:headEnd/>
            <a:tailEnd/>
          </a:ln>
        </p:spPr>
      </p:pic>
      <p:sp>
        <p:nvSpPr>
          <p:cNvPr id="40964" name="TextBox 5"/>
          <p:cNvSpPr txBox="1">
            <a:spLocks noChangeArrowheads="1"/>
          </p:cNvSpPr>
          <p:nvPr/>
        </p:nvSpPr>
        <p:spPr bwMode="auto">
          <a:xfrm>
            <a:off x="3124200" y="304800"/>
            <a:ext cx="2743200" cy="519113"/>
          </a:xfrm>
          <a:prstGeom prst="rect">
            <a:avLst/>
          </a:prstGeom>
          <a:noFill/>
          <a:ln w="9525">
            <a:noFill/>
            <a:miter lim="800000"/>
            <a:headEnd/>
            <a:tailEnd/>
          </a:ln>
        </p:spPr>
        <p:txBody>
          <a:bodyPr>
            <a:spAutoFit/>
          </a:bodyPr>
          <a:lstStyle/>
          <a:p>
            <a:pPr algn="r"/>
            <a:r>
              <a:rPr lang="en-US" sz="2800" b="1">
                <a:latin typeface="Calibri" pitchFamily="34" charset="0"/>
              </a:rPr>
              <a:t>Clutter and Parts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0"/>
          <p:cNvGrpSpPr>
            <a:grpSpLocks/>
          </p:cNvGrpSpPr>
          <p:nvPr/>
        </p:nvGrpSpPr>
        <p:grpSpPr bwMode="auto">
          <a:xfrm>
            <a:off x="1371600" y="152400"/>
            <a:ext cx="4983163" cy="3352800"/>
            <a:chOff x="304800" y="838200"/>
            <a:chExt cx="4983480" cy="3352800"/>
          </a:xfrm>
        </p:grpSpPr>
        <p:grpSp>
          <p:nvGrpSpPr>
            <p:cNvPr id="43012" name="Group 9"/>
            <p:cNvGrpSpPr>
              <a:grpSpLocks/>
            </p:cNvGrpSpPr>
            <p:nvPr/>
          </p:nvGrpSpPr>
          <p:grpSpPr bwMode="auto">
            <a:xfrm>
              <a:off x="381000" y="838200"/>
              <a:ext cx="4907280" cy="3352800"/>
              <a:chOff x="381000" y="838200"/>
              <a:chExt cx="4907280" cy="3352800"/>
            </a:xfrm>
          </p:grpSpPr>
          <p:pic>
            <p:nvPicPr>
              <p:cNvPr id="43015" name="Picture 2"/>
              <p:cNvPicPr>
                <a:picLocks noChangeAspect="1" noChangeArrowheads="1"/>
              </p:cNvPicPr>
              <p:nvPr/>
            </p:nvPicPr>
            <p:blipFill>
              <a:blip r:embed="rId3"/>
              <a:srcRect l="20000" t="37000" r="59375" b="11000"/>
              <a:stretch>
                <a:fillRect/>
              </a:stretch>
            </p:blipFill>
            <p:spPr bwMode="auto">
              <a:xfrm rot="-5400000">
                <a:off x="1402080" y="-30480"/>
                <a:ext cx="3017520" cy="4754880"/>
              </a:xfrm>
              <a:prstGeom prst="rect">
                <a:avLst/>
              </a:prstGeom>
              <a:noFill/>
              <a:ln w="9525">
                <a:noFill/>
                <a:miter lim="800000"/>
                <a:headEnd/>
                <a:tailEnd/>
              </a:ln>
            </p:spPr>
          </p:pic>
          <p:sp>
            <p:nvSpPr>
              <p:cNvPr id="6" name="Rectangle 5"/>
              <p:cNvSpPr/>
              <p:nvPr/>
            </p:nvSpPr>
            <p:spPr>
              <a:xfrm>
                <a:off x="2514741" y="3505200"/>
                <a:ext cx="83825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81005" y="3200400"/>
                <a:ext cx="83825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Rectangle 7"/>
            <p:cNvSpPr/>
            <p:nvPr/>
          </p:nvSpPr>
          <p:spPr>
            <a:xfrm>
              <a:off x="2590945" y="990600"/>
              <a:ext cx="83825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04800" y="1219200"/>
              <a:ext cx="83825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010" name="TextBox 11"/>
          <p:cNvSpPr txBox="1">
            <a:spLocks noChangeArrowheads="1"/>
          </p:cNvSpPr>
          <p:nvPr/>
        </p:nvSpPr>
        <p:spPr bwMode="auto">
          <a:xfrm>
            <a:off x="1828800" y="3048000"/>
            <a:ext cx="1905000" cy="366713"/>
          </a:xfrm>
          <a:prstGeom prst="rect">
            <a:avLst/>
          </a:prstGeom>
          <a:noFill/>
          <a:ln w="9525">
            <a:noFill/>
            <a:miter lim="800000"/>
            <a:headEnd/>
            <a:tailEnd/>
          </a:ln>
        </p:spPr>
        <p:txBody>
          <a:bodyPr>
            <a:spAutoFit/>
          </a:bodyPr>
          <a:lstStyle/>
          <a:p>
            <a:r>
              <a:rPr lang="en-US" b="1">
                <a:latin typeface="Calibri" pitchFamily="34" charset="0"/>
              </a:rPr>
              <a:t>Kanizsa triangle</a:t>
            </a:r>
          </a:p>
        </p:txBody>
      </p:sp>
      <p:pic>
        <p:nvPicPr>
          <p:cNvPr id="43011" name="Picture 12" descr="dalmation dog.jpg"/>
          <p:cNvPicPr>
            <a:picLocks noChangeAspect="1"/>
          </p:cNvPicPr>
          <p:nvPr/>
        </p:nvPicPr>
        <p:blipFill>
          <a:blip r:embed="rId4"/>
          <a:srcRect/>
          <a:stretch>
            <a:fillRect/>
          </a:stretch>
        </p:blipFill>
        <p:spPr bwMode="auto">
          <a:xfrm>
            <a:off x="4419600" y="3124200"/>
            <a:ext cx="4168775" cy="333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2"/>
          <p:cNvSpPr txBox="1">
            <a:spLocks noChangeArrowheads="1"/>
          </p:cNvSpPr>
          <p:nvPr/>
        </p:nvSpPr>
        <p:spPr bwMode="auto">
          <a:xfrm>
            <a:off x="838200" y="762000"/>
            <a:ext cx="3657600" cy="457200"/>
          </a:xfrm>
          <a:prstGeom prst="rect">
            <a:avLst/>
          </a:prstGeom>
          <a:noFill/>
          <a:ln w="9525">
            <a:noFill/>
            <a:miter lim="800000"/>
            <a:headEnd/>
            <a:tailEnd/>
          </a:ln>
        </p:spPr>
        <p:txBody>
          <a:bodyPr>
            <a:spAutoFit/>
          </a:bodyPr>
          <a:lstStyle/>
          <a:p>
            <a:pPr algn="r"/>
            <a:r>
              <a:rPr lang="en-US" sz="2400" b="1">
                <a:latin typeface="Calibri" pitchFamily="34" charset="0"/>
              </a:rPr>
              <a:t>Context and Computing</a:t>
            </a:r>
          </a:p>
        </p:txBody>
      </p:sp>
      <p:sp>
        <p:nvSpPr>
          <p:cNvPr id="45058" name="TextBox 13"/>
          <p:cNvSpPr txBox="1">
            <a:spLocks noChangeArrowheads="1"/>
          </p:cNvSpPr>
          <p:nvPr/>
        </p:nvSpPr>
        <p:spPr bwMode="auto">
          <a:xfrm>
            <a:off x="1219200" y="1905000"/>
            <a:ext cx="4343400" cy="1006475"/>
          </a:xfrm>
          <a:prstGeom prst="rect">
            <a:avLst/>
          </a:prstGeom>
          <a:noFill/>
          <a:ln w="9525">
            <a:noFill/>
            <a:miter lim="800000"/>
            <a:headEnd/>
            <a:tailEnd/>
          </a:ln>
        </p:spPr>
        <p:txBody>
          <a:bodyPr>
            <a:spAutoFit/>
          </a:bodyPr>
          <a:lstStyle/>
          <a:p>
            <a:r>
              <a:rPr lang="en-US" sz="2000" b="1">
                <a:latin typeface="Calibri" pitchFamily="34" charset="0"/>
              </a:rPr>
              <a:t>Biological vision integrates information from many levels of context to generate coherent interpretations.</a:t>
            </a:r>
          </a:p>
        </p:txBody>
      </p:sp>
      <p:sp>
        <p:nvSpPr>
          <p:cNvPr id="45059" name="TextBox 14"/>
          <p:cNvSpPr txBox="1">
            <a:spLocks noChangeArrowheads="1"/>
          </p:cNvSpPr>
          <p:nvPr/>
        </p:nvSpPr>
        <p:spPr bwMode="auto">
          <a:xfrm>
            <a:off x="1219200" y="3733800"/>
            <a:ext cx="4208463" cy="1190625"/>
          </a:xfrm>
          <a:prstGeom prst="rect">
            <a:avLst/>
          </a:prstGeom>
          <a:solidFill>
            <a:srgbClr val="FFFF00">
              <a:alpha val="59999"/>
            </a:srgbClr>
          </a:solidFill>
          <a:ln w="9525">
            <a:noFill/>
            <a:miter lim="800000"/>
            <a:headEnd/>
            <a:tailEnd/>
          </a:ln>
        </p:spPr>
        <p:txBody>
          <a:bodyPr>
            <a:spAutoFit/>
          </a:bodyPr>
          <a:lstStyle/>
          <a:p>
            <a:pPr>
              <a:buFont typeface="Arial" charset="0"/>
              <a:buChar char="•"/>
            </a:pPr>
            <a:r>
              <a:rPr lang="en-US" b="1">
                <a:latin typeface="Calibri" pitchFamily="34" charset="0"/>
              </a:rPr>
              <a:t> How are these computations organized? </a:t>
            </a:r>
          </a:p>
          <a:p>
            <a:pPr>
              <a:buFont typeface="Arial" charset="0"/>
              <a:buChar char="•"/>
            </a:pPr>
            <a:endParaRPr lang="en-US" b="1">
              <a:latin typeface="Calibri" pitchFamily="34" charset="0"/>
            </a:endParaRPr>
          </a:p>
          <a:p>
            <a:pPr>
              <a:buFont typeface="Arial" charset="0"/>
              <a:buChar char="•"/>
            </a:pPr>
            <a:r>
              <a:rPr lang="en-US" b="1">
                <a:latin typeface="Calibri" pitchFamily="34" charset="0"/>
              </a:rPr>
              <a:t> How are they performed efficiently?</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5486400" y="0"/>
            <a:ext cx="3657600" cy="461963"/>
          </a:xfrm>
          <a:prstGeom prst="rect">
            <a:avLst/>
          </a:prstGeom>
          <a:noFill/>
          <a:ln w="9525">
            <a:noFill/>
            <a:miter lim="800000"/>
            <a:headEnd/>
            <a:tailEnd/>
          </a:ln>
        </p:spPr>
        <p:txBody>
          <a:bodyPr>
            <a:spAutoFit/>
          </a:bodyPr>
          <a:lstStyle/>
          <a:p>
            <a:pPr algn="r"/>
            <a:r>
              <a:rPr lang="en-US" sz="2400" b="1">
                <a:latin typeface="Calibri" pitchFamily="34" charset="0"/>
              </a:rPr>
              <a:t>Context and Computing</a:t>
            </a:r>
          </a:p>
        </p:txBody>
      </p:sp>
      <p:pic>
        <p:nvPicPr>
          <p:cNvPr id="4" name="Picture 3" descr="I have a dream.emf"/>
          <p:cNvPicPr>
            <a:picLocks noChangeAspect="1"/>
          </p:cNvPicPr>
          <p:nvPr/>
        </p:nvPicPr>
        <p:blipFill>
          <a:blip r:embed="rId3"/>
          <a:srcRect t="24062" b="56387"/>
          <a:stretch>
            <a:fillRect/>
          </a:stretch>
        </p:blipFill>
        <p:spPr bwMode="auto">
          <a:xfrm>
            <a:off x="990600" y="4419600"/>
            <a:ext cx="7226300" cy="990600"/>
          </a:xfrm>
          <a:prstGeom prst="rect">
            <a:avLst/>
          </a:prstGeom>
          <a:noFill/>
          <a:ln w="9525">
            <a:noFill/>
            <a:miter lim="800000"/>
            <a:headEnd/>
            <a:tailEnd/>
          </a:ln>
        </p:spPr>
      </p:pic>
      <p:pic>
        <p:nvPicPr>
          <p:cNvPr id="5" name="Picture 4" descr="I have a dream.emf"/>
          <p:cNvPicPr>
            <a:picLocks noChangeAspect="1"/>
          </p:cNvPicPr>
          <p:nvPr/>
        </p:nvPicPr>
        <p:blipFill>
          <a:blip r:embed="rId3"/>
          <a:srcRect l="19867" t="24062" r="42175" b="56387"/>
          <a:stretch>
            <a:fillRect/>
          </a:stretch>
        </p:blipFill>
        <p:spPr bwMode="auto">
          <a:xfrm>
            <a:off x="2438400" y="3048000"/>
            <a:ext cx="2743200" cy="990600"/>
          </a:xfrm>
          <a:prstGeom prst="rect">
            <a:avLst/>
          </a:prstGeom>
          <a:noFill/>
          <a:ln w="9525">
            <a:noFill/>
            <a:miter lim="800000"/>
            <a:headEnd/>
            <a:tailEnd/>
          </a:ln>
        </p:spPr>
      </p:pic>
      <p:pic>
        <p:nvPicPr>
          <p:cNvPr id="6" name="Picture 5" descr="I have a dream.emf"/>
          <p:cNvPicPr>
            <a:picLocks noChangeAspect="1"/>
          </p:cNvPicPr>
          <p:nvPr/>
        </p:nvPicPr>
        <p:blipFill>
          <a:blip r:embed="rId3"/>
          <a:srcRect l="27414" t="24062" r="53607" b="56387"/>
          <a:stretch>
            <a:fillRect/>
          </a:stretch>
        </p:blipFill>
        <p:spPr bwMode="auto">
          <a:xfrm>
            <a:off x="2971800" y="1676400"/>
            <a:ext cx="1371600" cy="990600"/>
          </a:xfrm>
          <a:prstGeom prst="rect">
            <a:avLst/>
          </a:prstGeom>
          <a:noFill/>
          <a:ln w="9525">
            <a:noFill/>
            <a:miter lim="800000"/>
            <a:headEnd/>
            <a:tailEnd/>
          </a:ln>
        </p:spPr>
      </p:pic>
      <p:pic>
        <p:nvPicPr>
          <p:cNvPr id="47109" name="Picture 6" descr="I have a dream.emf"/>
          <p:cNvPicPr>
            <a:picLocks noChangeAspect="1"/>
          </p:cNvPicPr>
          <p:nvPr/>
        </p:nvPicPr>
        <p:blipFill>
          <a:blip r:embed="rId3"/>
          <a:srcRect l="33740" t="24062" r="59933" b="56387"/>
          <a:stretch>
            <a:fillRect/>
          </a:stretch>
        </p:blipFill>
        <p:spPr bwMode="auto">
          <a:xfrm>
            <a:off x="3429000" y="304800"/>
            <a:ext cx="457200" cy="990600"/>
          </a:xfrm>
          <a:prstGeom prst="rect">
            <a:avLst/>
          </a:prstGeom>
          <a:noFill/>
          <a:ln w="9525">
            <a:noFill/>
            <a:miter lim="800000"/>
            <a:headEnd/>
            <a:tailEnd/>
          </a:ln>
        </p:spPr>
      </p:pic>
      <p:pic>
        <p:nvPicPr>
          <p:cNvPr id="9" name="Picture 8" descr="I have a dream.jpg"/>
          <p:cNvPicPr>
            <a:picLocks noChangeAspect="1"/>
          </p:cNvPicPr>
          <p:nvPr/>
        </p:nvPicPr>
        <p:blipFill>
          <a:blip r:embed="rId4"/>
          <a:srcRect t="21111" b="54794"/>
          <a:stretch>
            <a:fillRect/>
          </a:stretch>
        </p:blipFill>
        <p:spPr bwMode="auto">
          <a:xfrm>
            <a:off x="1706563" y="5740400"/>
            <a:ext cx="5761037" cy="104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4"/>
          <p:cNvSpPr txBox="1">
            <a:spLocks noChangeArrowheads="1"/>
          </p:cNvSpPr>
          <p:nvPr/>
        </p:nvSpPr>
        <p:spPr bwMode="auto">
          <a:xfrm>
            <a:off x="838200" y="533400"/>
            <a:ext cx="7467600" cy="5203825"/>
          </a:xfrm>
          <a:prstGeom prst="rect">
            <a:avLst/>
          </a:prstGeom>
          <a:noFill/>
          <a:ln w="9525">
            <a:noFill/>
            <a:miter lim="800000"/>
            <a:headEnd/>
            <a:tailEnd/>
          </a:ln>
        </p:spPr>
        <p:txBody>
          <a:bodyPr>
            <a:spAutoFit/>
          </a:bodyPr>
          <a:lstStyle/>
          <a:p>
            <a:pPr eaLnBrk="0" hangingPunct="0">
              <a:spcBef>
                <a:spcPct val="20000"/>
              </a:spcBef>
              <a:buFont typeface="Arial" charset="0"/>
              <a:buNone/>
            </a:pPr>
            <a:r>
              <a:rPr lang="en-US" sz="2400" i="1"/>
              <a:t>Why</a:t>
            </a:r>
            <a:r>
              <a:rPr lang="en-US" sz="2400"/>
              <a:t> do feedforward models fail?</a:t>
            </a:r>
          </a:p>
          <a:p>
            <a:endParaRPr lang="en-US" sz="2400"/>
          </a:p>
          <a:p>
            <a:r>
              <a:rPr lang="en-US" sz="2400"/>
              <a:t>Because images are locally ambiguous…</a:t>
            </a:r>
          </a:p>
          <a:p>
            <a:endParaRPr lang="en-US" sz="2400"/>
          </a:p>
          <a:p>
            <a:r>
              <a:rPr lang="en-US" sz="2400"/>
              <a:t>hence the chicken-and-egg problem of</a:t>
            </a:r>
          </a:p>
          <a:p>
            <a:r>
              <a:rPr lang="en-US" sz="2400" i="1"/>
              <a:t>segmentation </a:t>
            </a:r>
            <a:r>
              <a:rPr lang="en-US" sz="2400"/>
              <a:t>and </a:t>
            </a:r>
            <a:r>
              <a:rPr lang="en-US" sz="2400" i="1"/>
              <a:t>recognition: </a:t>
            </a:r>
            <a:r>
              <a:rPr lang="en-US" sz="2400"/>
              <a:t>these should </a:t>
            </a:r>
            <a:r>
              <a:rPr lang="en-US" sz="2400" i="1"/>
              <a:t>drive each other</a:t>
            </a:r>
            <a:r>
              <a:rPr lang="en-US" sz="2400"/>
              <a:t>.</a:t>
            </a:r>
          </a:p>
          <a:p>
            <a:endParaRPr lang="en-US" sz="2400"/>
          </a:p>
          <a:p>
            <a:pPr marL="742950" lvl="1" indent="-285750"/>
            <a:r>
              <a:rPr lang="en-US" sz="2400"/>
              <a:t>Segmentation is a low-level operation</a:t>
            </a:r>
          </a:p>
          <a:p>
            <a:pPr marL="742950" lvl="1" indent="-285750"/>
            <a:r>
              <a:rPr lang="en-US" sz="2400"/>
              <a:t>Recognition is a high-level operation</a:t>
            </a:r>
          </a:p>
          <a:p>
            <a:endParaRPr lang="en-US" sz="2400"/>
          </a:p>
          <a:p>
            <a:r>
              <a:rPr lang="en-US" sz="2400"/>
              <a:t>Conducting both simultaneously, for challenging scenes (highly variable objects in presence of clutter) </a:t>
            </a:r>
          </a:p>
          <a:p>
            <a:r>
              <a:rPr lang="en-US" sz="2400"/>
              <a:t>Is the “Holy Grail” of Computational Vision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2819400" y="5257800"/>
            <a:ext cx="5867400" cy="517525"/>
          </a:xfrm>
          <a:prstGeom prst="rect">
            <a:avLst/>
          </a:prstGeom>
          <a:noFill/>
          <a:ln w="9525">
            <a:noFill/>
            <a:miter lim="800000"/>
            <a:headEnd/>
            <a:tailEnd/>
          </a:ln>
        </p:spPr>
        <p:txBody>
          <a:bodyPr>
            <a:spAutoFit/>
          </a:bodyPr>
          <a:lstStyle/>
          <a:p>
            <a:r>
              <a:rPr lang="en-US" sz="1400" b="1">
                <a:latin typeface="Calibri" pitchFamily="34" charset="0"/>
              </a:rPr>
              <a:t>Papert, S., 1966. The summer vision project. Technical Report Memo AIM-100, Artificial Intelligence Lab, Massachusetts Institute of Technology.</a:t>
            </a:r>
          </a:p>
        </p:txBody>
      </p:sp>
      <p:sp>
        <p:nvSpPr>
          <p:cNvPr id="51202" name="Rectangle 2"/>
          <p:cNvSpPr>
            <a:spLocks noChangeArrowheads="1"/>
          </p:cNvSpPr>
          <p:nvPr/>
        </p:nvSpPr>
        <p:spPr bwMode="auto">
          <a:xfrm>
            <a:off x="228600" y="3048000"/>
            <a:ext cx="8763000" cy="1920875"/>
          </a:xfrm>
          <a:prstGeom prst="rect">
            <a:avLst/>
          </a:prstGeom>
          <a:noFill/>
          <a:ln w="9525">
            <a:noFill/>
            <a:miter lim="800000"/>
            <a:headEnd/>
            <a:tailEnd/>
          </a:ln>
        </p:spPr>
        <p:txBody>
          <a:bodyPr>
            <a:spAutoFit/>
          </a:bodyPr>
          <a:lstStyle/>
          <a:p>
            <a:r>
              <a:rPr lang="en-US" sz="2000" b="1">
                <a:latin typeface="Calibri" pitchFamily="34" charset="0"/>
              </a:rPr>
              <a:t>The summer vision project is an attempt to use our summer workers effectively in the construction of a significant part of a visual system. The particular task was chosen partly because it can be segmented into sub-problems which will allow individuals to work independently and yet participate in the construction of a system complex enough to be a real landmark in the development of “pattern recognition.”</a:t>
            </a:r>
          </a:p>
        </p:txBody>
      </p:sp>
      <p:sp>
        <p:nvSpPr>
          <p:cNvPr id="51203" name="TextBox 4"/>
          <p:cNvSpPr txBox="1">
            <a:spLocks noChangeArrowheads="1"/>
          </p:cNvSpPr>
          <p:nvPr/>
        </p:nvSpPr>
        <p:spPr bwMode="auto">
          <a:xfrm>
            <a:off x="228600" y="2209800"/>
            <a:ext cx="7391400" cy="579438"/>
          </a:xfrm>
          <a:prstGeom prst="rect">
            <a:avLst/>
          </a:prstGeom>
          <a:noFill/>
          <a:ln w="9525">
            <a:noFill/>
            <a:miter lim="800000"/>
            <a:headEnd/>
            <a:tailEnd/>
          </a:ln>
        </p:spPr>
        <p:txBody>
          <a:bodyPr>
            <a:spAutoFit/>
          </a:bodyPr>
          <a:lstStyle/>
          <a:p>
            <a:r>
              <a:rPr lang="en-US" sz="3200" b="1">
                <a:latin typeface="Calibri" pitchFamily="34" charset="0"/>
              </a:rPr>
              <a:t>Papert’s Summer Vision Project (1966)</a:t>
            </a:r>
          </a:p>
        </p:txBody>
      </p:sp>
      <p:sp>
        <p:nvSpPr>
          <p:cNvPr id="51204" name="TextBox 4"/>
          <p:cNvSpPr txBox="1">
            <a:spLocks noChangeArrowheads="1"/>
          </p:cNvSpPr>
          <p:nvPr/>
        </p:nvSpPr>
        <p:spPr bwMode="auto">
          <a:xfrm>
            <a:off x="304800" y="762000"/>
            <a:ext cx="5083175" cy="822325"/>
          </a:xfrm>
          <a:prstGeom prst="rect">
            <a:avLst/>
          </a:prstGeom>
          <a:noFill/>
          <a:ln w="9525">
            <a:noFill/>
            <a:miter lim="800000"/>
            <a:headEnd/>
            <a:tailEnd/>
          </a:ln>
        </p:spPr>
        <p:txBody>
          <a:bodyPr wrap="none">
            <a:spAutoFit/>
          </a:bodyPr>
          <a:lstStyle/>
          <a:p>
            <a:r>
              <a:rPr lang="en-US" sz="2400"/>
              <a:t>The difficulty of computational vision</a:t>
            </a:r>
          </a:p>
          <a:p>
            <a:r>
              <a:rPr lang="en-US" sz="2400"/>
              <a:t>could not be overstated: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subTitle" idx="4294967295"/>
          </p:nvPr>
        </p:nvSpPr>
        <p:spPr>
          <a:xfrm>
            <a:off x="457200" y="1066800"/>
            <a:ext cx="7772400" cy="3352800"/>
          </a:xfrm>
        </p:spPr>
        <p:txBody>
          <a:bodyPr/>
          <a:lstStyle/>
          <a:p>
            <a:pPr marL="0" indent="0" eaLnBrk="1" hangingPunct="1">
              <a:lnSpc>
                <a:spcPct val="90000"/>
              </a:lnSpc>
              <a:buFont typeface="Arial" charset="0"/>
              <a:buNone/>
            </a:pPr>
            <a:r>
              <a:rPr lang="en-US" sz="2400" smtClean="0"/>
              <a:t>Roughly:</a:t>
            </a:r>
          </a:p>
          <a:p>
            <a:pPr marL="0" indent="0" eaLnBrk="1" hangingPunct="1">
              <a:lnSpc>
                <a:spcPct val="90000"/>
              </a:lnSpc>
              <a:buFont typeface="Arial" charset="0"/>
              <a:buNone/>
            </a:pPr>
            <a:endParaRPr lang="en-US" sz="2400" smtClean="0"/>
          </a:p>
          <a:p>
            <a:pPr marL="0" indent="0" eaLnBrk="1" hangingPunct="1">
              <a:lnSpc>
                <a:spcPct val="90000"/>
              </a:lnSpc>
              <a:buFont typeface="Arial" charset="0"/>
              <a:buNone/>
            </a:pPr>
            <a:r>
              <a:rPr lang="en-US" sz="2400" smtClean="0"/>
              <a:t>Discriminative</a:t>
            </a:r>
          </a:p>
          <a:p>
            <a:pPr lvl="1" eaLnBrk="1" hangingPunct="1">
              <a:lnSpc>
                <a:spcPct val="90000"/>
              </a:lnSpc>
              <a:buFont typeface="Arial" charset="0"/>
              <a:buNone/>
            </a:pPr>
            <a:r>
              <a:rPr lang="en-US" sz="1800" smtClean="0"/>
              <a:t>Feedforw</a:t>
            </a:r>
            <a:r>
              <a:rPr lang="en-US" sz="2000" smtClean="0"/>
              <a:t>ard</a:t>
            </a:r>
          </a:p>
          <a:p>
            <a:pPr lvl="1" eaLnBrk="1" hangingPunct="1">
              <a:lnSpc>
                <a:spcPct val="90000"/>
              </a:lnSpc>
              <a:buFont typeface="Arial" charset="0"/>
              <a:buNone/>
            </a:pPr>
            <a:r>
              <a:rPr lang="en-US" sz="1800" smtClean="0"/>
              <a:t>Bottom-up</a:t>
            </a:r>
          </a:p>
          <a:p>
            <a:pPr marL="0" indent="0" eaLnBrk="1" hangingPunct="1">
              <a:lnSpc>
                <a:spcPct val="90000"/>
              </a:lnSpc>
              <a:buFont typeface="Arial" charset="0"/>
              <a:buNone/>
            </a:pPr>
            <a:endParaRPr lang="en-US" sz="2400" smtClean="0"/>
          </a:p>
          <a:p>
            <a:pPr marL="0" indent="0" eaLnBrk="1" hangingPunct="1">
              <a:lnSpc>
                <a:spcPct val="90000"/>
              </a:lnSpc>
              <a:buFont typeface="Arial" charset="0"/>
              <a:buNone/>
            </a:pPr>
            <a:r>
              <a:rPr lang="en-US" sz="2400" smtClean="0"/>
              <a:t>Generative</a:t>
            </a:r>
          </a:p>
          <a:p>
            <a:pPr lvl="1" eaLnBrk="1" hangingPunct="1">
              <a:lnSpc>
                <a:spcPct val="90000"/>
              </a:lnSpc>
              <a:buFont typeface="Arial" charset="0"/>
              <a:buNone/>
            </a:pPr>
            <a:r>
              <a:rPr lang="en-US" sz="2000" smtClean="0"/>
              <a:t>Feedforward 	recurrent		feedback</a:t>
            </a:r>
          </a:p>
          <a:p>
            <a:pPr lvl="1" eaLnBrk="1" hangingPunct="1">
              <a:lnSpc>
                <a:spcPct val="90000"/>
              </a:lnSpc>
              <a:buFont typeface="Arial" charset="0"/>
              <a:buNone/>
            </a:pPr>
            <a:r>
              <a:rPr lang="en-US" sz="2000" smtClean="0"/>
              <a:t>Bottom-up		horizontal		top-down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152400" y="1295400"/>
            <a:ext cx="8763000" cy="5584825"/>
          </a:xfrm>
          <a:prstGeom prst="rect">
            <a:avLst/>
          </a:prstGeom>
          <a:noFill/>
          <a:ln w="9525">
            <a:noFill/>
            <a:miter lim="800000"/>
            <a:headEnd/>
            <a:tailEnd/>
          </a:ln>
        </p:spPr>
        <p:txBody>
          <a:bodyPr>
            <a:spAutoFit/>
          </a:bodyPr>
          <a:lstStyle/>
          <a:p>
            <a:r>
              <a:rPr lang="en-US"/>
              <a:t>On 5/3/2011 11:24 PM, Stephen Grossberg wrote:</a:t>
            </a:r>
          </a:p>
          <a:p>
            <a:endParaRPr lang="en-US"/>
          </a:p>
          <a:p>
            <a:r>
              <a:rPr lang="en-US"/>
              <a:t>The following articles are now available at </a:t>
            </a:r>
            <a:r>
              <a:rPr lang="en-US">
                <a:hlinkClick r:id="rId3"/>
              </a:rPr>
              <a:t>http://cns.bu.edu/~steve:</a:t>
            </a:r>
            <a:endParaRPr lang="en-US"/>
          </a:p>
          <a:p>
            <a:r>
              <a:rPr lang="en-US"/>
              <a:t/>
            </a:r>
            <a:br>
              <a:rPr lang="en-US"/>
            </a:br>
            <a:endParaRPr lang="en-US"/>
          </a:p>
          <a:p>
            <a:pPr marL="742950" lvl="1" indent="-285750"/>
            <a:r>
              <a:rPr lang="en-US" u="sng"/>
              <a:t>On the road to invariant recognition</a:t>
            </a:r>
            <a:r>
              <a:rPr lang="en-US"/>
              <a:t>: How cortical area V2 transforms absolute into relative disparity during 3D vision</a:t>
            </a:r>
          </a:p>
          <a:p>
            <a:pPr marL="742950" lvl="1" indent="-285750"/>
            <a:r>
              <a:rPr lang="en-US"/>
              <a:t>Grossberg, S., Srinivasan, K., and Yazdanbakhsh, A.</a:t>
            </a:r>
          </a:p>
          <a:p>
            <a:pPr marL="742950" lvl="1" indent="-285750"/>
            <a:endParaRPr lang="en-US"/>
          </a:p>
          <a:p>
            <a:pPr marL="742950" lvl="1" indent="-285750"/>
            <a:endParaRPr lang="en-US"/>
          </a:p>
          <a:p>
            <a:pPr marL="742950" lvl="1" indent="-285750"/>
            <a:r>
              <a:rPr lang="en-US" u="sng"/>
              <a:t>On the road to invariant recognition</a:t>
            </a:r>
            <a:r>
              <a:rPr lang="en-US"/>
              <a:t>: Explaining tradeoff and morph properties of cells in inferotemporal cortex using multiple-scale task-sensitive attentive learning</a:t>
            </a:r>
          </a:p>
          <a:p>
            <a:pPr marL="742950" lvl="1" indent="-285750"/>
            <a:r>
              <a:rPr lang="en-US"/>
              <a:t>Grossberg, S., Markowitz, J., and Cao, Y.</a:t>
            </a:r>
          </a:p>
          <a:p>
            <a:pPr marL="742950" lvl="1" indent="-285750"/>
            <a:endParaRPr lang="en-US"/>
          </a:p>
          <a:p>
            <a:pPr marL="742950" lvl="1" indent="-285750"/>
            <a:r>
              <a:rPr lang="en-US"/>
              <a:t>How does the brain rapidly learn and reorganize view- and positionally-invariate object representations in inferior temporal cortex?</a:t>
            </a:r>
          </a:p>
          <a:p>
            <a:pPr marL="742950" lvl="1" indent="-285750"/>
            <a:r>
              <a:rPr lang="en-US"/>
              <a:t>Cao, Y., Grossberg, S., and Markowitz, J.</a:t>
            </a:r>
          </a:p>
          <a:p>
            <a:pPr marL="742950" lvl="1" indent="-285750"/>
            <a:r>
              <a:rPr lang="en-US"/>
              <a:t/>
            </a:r>
            <a:br>
              <a:rPr lang="en-US"/>
            </a:br>
            <a:endParaRPr lang="en-US"/>
          </a:p>
        </p:txBody>
      </p:sp>
      <p:sp>
        <p:nvSpPr>
          <p:cNvPr id="53250" name="TextBox 4"/>
          <p:cNvSpPr txBox="1">
            <a:spLocks noChangeArrowheads="1"/>
          </p:cNvSpPr>
          <p:nvPr/>
        </p:nvSpPr>
        <p:spPr bwMode="auto">
          <a:xfrm>
            <a:off x="152400" y="304800"/>
            <a:ext cx="3048000" cy="457200"/>
          </a:xfrm>
          <a:prstGeom prst="rect">
            <a:avLst/>
          </a:prstGeom>
          <a:noFill/>
          <a:ln w="9525">
            <a:noFill/>
            <a:miter lim="800000"/>
            <a:headEnd/>
            <a:tailEnd/>
          </a:ln>
        </p:spPr>
        <p:txBody>
          <a:bodyPr wrap="none">
            <a:spAutoFit/>
          </a:bodyPr>
          <a:lstStyle/>
          <a:p>
            <a:r>
              <a:rPr lang="en-US" sz="2400"/>
              <a:t>Half a century later…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subTitle" idx="4294967295"/>
          </p:nvPr>
        </p:nvSpPr>
        <p:spPr>
          <a:xfrm>
            <a:off x="457200" y="1066800"/>
            <a:ext cx="7772400" cy="1600200"/>
          </a:xfrm>
        </p:spPr>
        <p:txBody>
          <a:bodyPr/>
          <a:lstStyle/>
          <a:p>
            <a:pPr marL="0" indent="0" eaLnBrk="1" hangingPunct="1">
              <a:buFont typeface="Arial" charset="0"/>
              <a:buNone/>
            </a:pPr>
            <a:r>
              <a:rPr lang="en-US" sz="2400" smtClean="0"/>
              <a:t>Generative</a:t>
            </a:r>
          </a:p>
          <a:p>
            <a:pPr lvl="1" eaLnBrk="1" hangingPunct="1">
              <a:buFont typeface="Arial" charset="0"/>
              <a:buNone/>
            </a:pPr>
            <a:r>
              <a:rPr lang="en-US" sz="2400" smtClean="0"/>
              <a:t>feedforward 	recurrent		feedback</a:t>
            </a:r>
          </a:p>
          <a:p>
            <a:pPr lvl="1" eaLnBrk="1" hangingPunct="1">
              <a:buFont typeface="Arial" charset="0"/>
              <a:buNone/>
            </a:pPr>
            <a:r>
              <a:rPr lang="en-US" sz="2400" smtClean="0"/>
              <a:t>bottom-up		horizontal		top-down</a:t>
            </a:r>
          </a:p>
        </p:txBody>
      </p:sp>
      <p:sp>
        <p:nvSpPr>
          <p:cNvPr id="55298" name="Rectangle 3"/>
          <p:cNvSpPr>
            <a:spLocks noChangeArrowheads="1"/>
          </p:cNvSpPr>
          <p:nvPr/>
        </p:nvSpPr>
        <p:spPr bwMode="auto">
          <a:xfrm>
            <a:off x="609600" y="3124200"/>
            <a:ext cx="6096000" cy="1917700"/>
          </a:xfrm>
          <a:prstGeom prst="rect">
            <a:avLst/>
          </a:prstGeom>
          <a:noFill/>
          <a:ln w="9525">
            <a:noFill/>
            <a:miter lim="800000"/>
            <a:headEnd/>
            <a:tailEnd/>
          </a:ln>
        </p:spPr>
        <p:txBody>
          <a:bodyPr>
            <a:spAutoFit/>
          </a:bodyPr>
          <a:lstStyle/>
          <a:p>
            <a:pPr>
              <a:spcBef>
                <a:spcPct val="50000"/>
              </a:spcBef>
              <a:buFont typeface="Arial" charset="0"/>
              <a:buNone/>
            </a:pPr>
            <a:r>
              <a:rPr lang="en-US" sz="2400" i="1">
                <a:latin typeface="Calibri" pitchFamily="34" charset="0"/>
              </a:rPr>
              <a:t>Compositional </a:t>
            </a:r>
            <a:r>
              <a:rPr lang="en-US" sz="2400">
                <a:latin typeface="Calibri" pitchFamily="34" charset="0"/>
              </a:rPr>
              <a:t>generative models:</a:t>
            </a:r>
          </a:p>
          <a:p>
            <a:pPr lvl="1">
              <a:spcBef>
                <a:spcPct val="50000"/>
              </a:spcBef>
              <a:buFont typeface="Arial" charset="0"/>
              <a:buNone/>
            </a:pPr>
            <a:r>
              <a:rPr lang="en-US" sz="2400">
                <a:latin typeface="Calibri" pitchFamily="34" charset="0"/>
              </a:rPr>
              <a:t>flexible, “universal,” representation format for relationships.</a:t>
            </a:r>
          </a:p>
          <a:p>
            <a:pPr>
              <a:spcBef>
                <a:spcPct val="50000"/>
              </a:spcBef>
              <a:buFont typeface="Arial" charset="0"/>
              <a:buNone/>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raphical_model"/>
          <p:cNvPicPr>
            <a:picLocks noChangeAspect="1" noChangeArrowheads="1"/>
          </p:cNvPicPr>
          <p:nvPr/>
        </p:nvPicPr>
        <p:blipFill>
          <a:blip r:embed="rId3">
            <a:clrChange>
              <a:clrFrom>
                <a:srgbClr val="FFFFFF"/>
              </a:clrFrom>
              <a:clrTo>
                <a:srgbClr val="FFFFFF">
                  <a:alpha val="0"/>
                </a:srgbClr>
              </a:clrTo>
            </a:clrChange>
          </a:blip>
          <a:srcRect l="4688" t="24150" r="9212" b="29933"/>
          <a:stretch>
            <a:fillRect/>
          </a:stretch>
        </p:blipFill>
        <p:spPr bwMode="auto">
          <a:xfrm>
            <a:off x="838200" y="2057400"/>
            <a:ext cx="6021388" cy="4156075"/>
          </a:xfrm>
          <a:prstGeom prst="rect">
            <a:avLst/>
          </a:prstGeom>
          <a:noFill/>
          <a:ln w="9525">
            <a:noFill/>
            <a:miter lim="800000"/>
            <a:headEnd/>
            <a:tailEnd/>
          </a:ln>
        </p:spPr>
      </p:pic>
      <p:sp>
        <p:nvSpPr>
          <p:cNvPr id="57346" name="TextBox 2"/>
          <p:cNvSpPr txBox="1">
            <a:spLocks noChangeArrowheads="1"/>
          </p:cNvSpPr>
          <p:nvPr/>
        </p:nvSpPr>
        <p:spPr bwMode="auto">
          <a:xfrm>
            <a:off x="838200" y="838200"/>
            <a:ext cx="5327650" cy="369888"/>
          </a:xfrm>
          <a:prstGeom prst="rect">
            <a:avLst/>
          </a:prstGeom>
          <a:noFill/>
          <a:ln w="9525">
            <a:noFill/>
            <a:miter lim="800000"/>
            <a:headEnd/>
            <a:tailEnd/>
          </a:ln>
        </p:spPr>
        <p:txBody>
          <a:bodyPr wrap="none">
            <a:spAutoFit/>
          </a:bodyPr>
          <a:lstStyle/>
          <a:p>
            <a:r>
              <a:rPr lang="en-US"/>
              <a:t>Generative model   (cf.  Geman and Geman 1984)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4"/>
          <p:cNvSpPr txBox="1">
            <a:spLocks noChangeArrowheads="1"/>
          </p:cNvSpPr>
          <p:nvPr/>
        </p:nvSpPr>
        <p:spPr bwMode="auto">
          <a:xfrm>
            <a:off x="3032125" y="2322513"/>
            <a:ext cx="184150" cy="366712"/>
          </a:xfrm>
          <a:prstGeom prst="rect">
            <a:avLst/>
          </a:prstGeom>
          <a:noFill/>
          <a:ln w="9525">
            <a:noFill/>
            <a:miter lim="800000"/>
            <a:headEnd/>
            <a:tailEnd/>
          </a:ln>
        </p:spPr>
        <p:txBody>
          <a:bodyPr wrap="none">
            <a:spAutoFit/>
          </a:bodyPr>
          <a:lstStyle/>
          <a:p>
            <a:endParaRPr lang="en-US"/>
          </a:p>
        </p:txBody>
      </p:sp>
      <p:sp>
        <p:nvSpPr>
          <p:cNvPr id="59394" name="Text Box 5"/>
          <p:cNvSpPr txBox="1">
            <a:spLocks noChangeArrowheads="1"/>
          </p:cNvSpPr>
          <p:nvPr/>
        </p:nvSpPr>
        <p:spPr bwMode="auto">
          <a:xfrm>
            <a:off x="990600" y="609600"/>
            <a:ext cx="6934200" cy="5203825"/>
          </a:xfrm>
          <a:prstGeom prst="rect">
            <a:avLst/>
          </a:prstGeom>
          <a:noFill/>
          <a:ln w="9525">
            <a:noFill/>
            <a:miter lim="800000"/>
            <a:headEnd/>
            <a:tailEnd/>
          </a:ln>
        </p:spPr>
        <p:txBody>
          <a:bodyPr>
            <a:spAutoFit/>
          </a:bodyPr>
          <a:lstStyle/>
          <a:p>
            <a:pPr marL="342900" indent="-342900"/>
            <a:r>
              <a:rPr lang="en-US" sz="2400" b="1"/>
              <a:t>Mathematical tools</a:t>
            </a:r>
          </a:p>
          <a:p>
            <a:pPr marL="342900" indent="-342900"/>
            <a:endParaRPr lang="en-US" sz="2400"/>
          </a:p>
          <a:p>
            <a:pPr marL="800100" lvl="1" indent="-342900">
              <a:buFontTx/>
              <a:buAutoNum type="arabicPeriod"/>
            </a:pPr>
            <a:r>
              <a:rPr lang="en-US" sz="2400"/>
              <a:t>Collection of random variables organized on graph (often a “tree” or a “forest” of trees)</a:t>
            </a:r>
          </a:p>
          <a:p>
            <a:pPr marL="800100" lvl="1" indent="-342900">
              <a:buFontTx/>
              <a:buAutoNum type="arabicPeriod"/>
            </a:pPr>
            <a:r>
              <a:rPr lang="en-US" sz="2400"/>
              <a:t>Unconditional (independent) probabilities for the “cause” nodes (the “roots”of the trees)</a:t>
            </a:r>
          </a:p>
          <a:p>
            <a:pPr marL="800100" lvl="1" indent="-342900">
              <a:buFontTx/>
              <a:buAutoNum type="arabicPeriod"/>
            </a:pPr>
            <a:r>
              <a:rPr lang="en-US" sz="2400"/>
              <a:t>Conditional probabilities on daughter nodes, given the state of parent node</a:t>
            </a:r>
          </a:p>
          <a:p>
            <a:pPr marL="800100" lvl="1" indent="-342900">
              <a:buFontTx/>
              <a:buAutoNum type="arabicPeriod"/>
            </a:pPr>
            <a:r>
              <a:rPr lang="en-US" sz="2400"/>
              <a:t>Bayes theorem for inference </a:t>
            </a:r>
          </a:p>
          <a:p>
            <a:pPr marL="800100" lvl="1" indent="-342900">
              <a:buFontTx/>
              <a:buAutoNum type="arabicPeriod"/>
            </a:pPr>
            <a:r>
              <a:rPr lang="en-US" sz="2400"/>
              <a:t>EM algorithm (Expectation Maximization) for learning the parameters of the model</a:t>
            </a:r>
          </a:p>
          <a:p>
            <a:pPr marL="342900" indent="-342900"/>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3032125" y="2322513"/>
            <a:ext cx="184150" cy="366712"/>
          </a:xfrm>
          <a:prstGeom prst="rect">
            <a:avLst/>
          </a:prstGeom>
          <a:noFill/>
          <a:ln w="9525">
            <a:noFill/>
            <a:miter lim="800000"/>
            <a:headEnd/>
            <a:tailEnd/>
          </a:ln>
        </p:spPr>
        <p:txBody>
          <a:bodyPr wrap="none">
            <a:spAutoFit/>
          </a:bodyPr>
          <a:lstStyle/>
          <a:p>
            <a:endParaRPr lang="en-US"/>
          </a:p>
        </p:txBody>
      </p:sp>
      <p:sp>
        <p:nvSpPr>
          <p:cNvPr id="61442" name="Text Box 3"/>
          <p:cNvSpPr txBox="1">
            <a:spLocks noChangeArrowheads="1"/>
          </p:cNvSpPr>
          <p:nvPr/>
        </p:nvSpPr>
        <p:spPr bwMode="auto">
          <a:xfrm>
            <a:off x="1295400" y="1854200"/>
            <a:ext cx="6259513" cy="946150"/>
          </a:xfrm>
          <a:prstGeom prst="rect">
            <a:avLst/>
          </a:prstGeom>
          <a:noFill/>
          <a:ln w="9525">
            <a:noFill/>
            <a:miter lim="800000"/>
            <a:headEnd/>
            <a:tailEnd/>
          </a:ln>
        </p:spPr>
        <p:txBody>
          <a:bodyPr wrap="none">
            <a:spAutoFit/>
          </a:bodyPr>
          <a:lstStyle/>
          <a:p>
            <a:r>
              <a:rPr lang="en-US" sz="2800"/>
              <a:t>Example of a generative model</a:t>
            </a:r>
          </a:p>
          <a:p>
            <a:r>
              <a:rPr lang="en-US" sz="2800"/>
              <a:t>from the work of Stu Geman’s group…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late3"/>
          <p:cNvPicPr>
            <a:picLocks noChangeAspect="1" noChangeArrowheads="1"/>
          </p:cNvPicPr>
          <p:nvPr/>
        </p:nvPicPr>
        <p:blipFill>
          <a:blip r:embed="rId3"/>
          <a:srcRect/>
          <a:stretch>
            <a:fillRect/>
          </a:stretch>
        </p:blipFill>
        <p:spPr bwMode="auto">
          <a:xfrm>
            <a:off x="0" y="3352800"/>
            <a:ext cx="3190875" cy="2393950"/>
          </a:xfrm>
          <a:prstGeom prst="rect">
            <a:avLst/>
          </a:prstGeom>
          <a:noFill/>
          <a:ln w="9525">
            <a:noFill/>
            <a:miter lim="800000"/>
            <a:headEnd/>
            <a:tailEnd/>
          </a:ln>
        </p:spPr>
      </p:pic>
      <p:pic>
        <p:nvPicPr>
          <p:cNvPr id="63490" name="Picture 3" descr="hard1"/>
          <p:cNvPicPr>
            <a:picLocks noChangeAspect="1" noChangeArrowheads="1"/>
          </p:cNvPicPr>
          <p:nvPr/>
        </p:nvPicPr>
        <p:blipFill>
          <a:blip r:embed="rId4"/>
          <a:srcRect/>
          <a:stretch>
            <a:fillRect/>
          </a:stretch>
        </p:blipFill>
        <p:spPr bwMode="auto">
          <a:xfrm>
            <a:off x="2971800" y="3352800"/>
            <a:ext cx="3208338" cy="2405063"/>
          </a:xfrm>
          <a:prstGeom prst="rect">
            <a:avLst/>
          </a:prstGeom>
          <a:noFill/>
          <a:ln w="9525">
            <a:noFill/>
            <a:miter lim="800000"/>
            <a:headEnd/>
            <a:tailEnd/>
          </a:ln>
        </p:spPr>
      </p:pic>
      <p:pic>
        <p:nvPicPr>
          <p:cNvPr id="63491" name="Picture 4" descr="hard2"/>
          <p:cNvPicPr>
            <a:picLocks noChangeAspect="1" noChangeArrowheads="1"/>
          </p:cNvPicPr>
          <p:nvPr/>
        </p:nvPicPr>
        <p:blipFill>
          <a:blip r:embed="rId5"/>
          <a:srcRect/>
          <a:stretch>
            <a:fillRect/>
          </a:stretch>
        </p:blipFill>
        <p:spPr bwMode="auto">
          <a:xfrm>
            <a:off x="5935663" y="3352800"/>
            <a:ext cx="3208337" cy="2405063"/>
          </a:xfrm>
          <a:prstGeom prst="rect">
            <a:avLst/>
          </a:prstGeom>
          <a:noFill/>
          <a:ln w="9525">
            <a:noFill/>
            <a:miter lim="800000"/>
            <a:headEnd/>
            <a:tailEnd/>
          </a:ln>
        </p:spPr>
      </p:pic>
      <p:pic>
        <p:nvPicPr>
          <p:cNvPr id="63492" name="Picture 5" descr="plate1"/>
          <p:cNvPicPr>
            <a:picLocks noChangeAspect="1" noChangeArrowheads="1"/>
          </p:cNvPicPr>
          <p:nvPr/>
        </p:nvPicPr>
        <p:blipFill>
          <a:blip r:embed="rId6"/>
          <a:srcRect/>
          <a:stretch>
            <a:fillRect/>
          </a:stretch>
        </p:blipFill>
        <p:spPr bwMode="auto">
          <a:xfrm>
            <a:off x="5935663" y="838200"/>
            <a:ext cx="3208337" cy="2405063"/>
          </a:xfrm>
          <a:prstGeom prst="rect">
            <a:avLst/>
          </a:prstGeom>
          <a:noFill/>
          <a:ln w="9525">
            <a:noFill/>
            <a:miter lim="800000"/>
            <a:headEnd/>
            <a:tailEnd/>
          </a:ln>
        </p:spPr>
      </p:pic>
      <p:pic>
        <p:nvPicPr>
          <p:cNvPr id="63493" name="Picture 6" descr="pic118"/>
          <p:cNvPicPr>
            <a:picLocks noChangeAspect="1" noChangeArrowheads="1"/>
          </p:cNvPicPr>
          <p:nvPr/>
        </p:nvPicPr>
        <p:blipFill>
          <a:blip r:embed="rId7"/>
          <a:srcRect/>
          <a:stretch>
            <a:fillRect/>
          </a:stretch>
        </p:blipFill>
        <p:spPr bwMode="auto">
          <a:xfrm>
            <a:off x="0" y="838200"/>
            <a:ext cx="3227388" cy="2420938"/>
          </a:xfrm>
          <a:prstGeom prst="rect">
            <a:avLst/>
          </a:prstGeom>
          <a:noFill/>
          <a:ln w="9525">
            <a:noFill/>
            <a:miter lim="800000"/>
            <a:headEnd/>
            <a:tailEnd/>
          </a:ln>
        </p:spPr>
      </p:pic>
      <p:pic>
        <p:nvPicPr>
          <p:cNvPr id="63494" name="Picture 7" descr="pic120"/>
          <p:cNvPicPr>
            <a:picLocks noChangeAspect="1" noChangeArrowheads="1"/>
          </p:cNvPicPr>
          <p:nvPr/>
        </p:nvPicPr>
        <p:blipFill>
          <a:blip r:embed="rId8"/>
          <a:srcRect/>
          <a:stretch>
            <a:fillRect/>
          </a:stretch>
        </p:blipFill>
        <p:spPr bwMode="auto">
          <a:xfrm>
            <a:off x="2971800" y="838200"/>
            <a:ext cx="3227388" cy="2420938"/>
          </a:xfrm>
          <a:prstGeom prst="rect">
            <a:avLst/>
          </a:prstGeom>
          <a:noFill/>
          <a:ln w="9525">
            <a:noFill/>
            <a:miter lim="800000"/>
            <a:headEnd/>
            <a:tailEnd/>
          </a:ln>
        </p:spPr>
      </p:pic>
      <p:sp>
        <p:nvSpPr>
          <p:cNvPr id="63495" name="Text Box 9"/>
          <p:cNvSpPr txBox="1">
            <a:spLocks noChangeArrowheads="1"/>
          </p:cNvSpPr>
          <p:nvPr/>
        </p:nvSpPr>
        <p:spPr bwMode="auto">
          <a:xfrm>
            <a:off x="0" y="-304800"/>
            <a:ext cx="8915400" cy="990600"/>
          </a:xfrm>
          <a:prstGeom prst="rect">
            <a:avLst/>
          </a:prstGeom>
          <a:noFill/>
          <a:ln w="9525">
            <a:noFill/>
            <a:miter lim="800000"/>
            <a:headEnd/>
            <a:tailEnd/>
          </a:ln>
        </p:spPr>
        <p:txBody>
          <a:bodyPr/>
          <a:lstStyle/>
          <a:p>
            <a:endParaRPr lang="en-US" sz="2400" b="1">
              <a:solidFill>
                <a:srgbClr val="800000"/>
              </a:solidFill>
              <a:latin typeface="Calibri" pitchFamily="34" charset="0"/>
              <a:cs typeface="Times New Roman" pitchFamily="18" charset="0"/>
            </a:endParaRPr>
          </a:p>
          <a:p>
            <a:pPr eaLnBrk="0" hangingPunct="0"/>
            <a:r>
              <a:rPr lang="en-US" sz="2400" b="1">
                <a:solidFill>
                  <a:srgbClr val="800000"/>
                </a:solidFill>
                <a:latin typeface="Calibri" pitchFamily="34" charset="0"/>
                <a:cs typeface="Times New Roman" pitchFamily="18" charset="0"/>
              </a:rPr>
              <a:t>Test set: 385 images, mostly from Logan Airport</a:t>
            </a:r>
            <a:endParaRPr lang="en-US">
              <a:latin typeface="Calibri" pitchFamily="34" charset="0"/>
            </a:endParaRPr>
          </a:p>
        </p:txBody>
      </p:sp>
      <p:sp>
        <p:nvSpPr>
          <p:cNvPr id="63496" name="Text Box 10"/>
          <p:cNvSpPr txBox="1">
            <a:spLocks noChangeArrowheads="1"/>
          </p:cNvSpPr>
          <p:nvPr/>
        </p:nvSpPr>
        <p:spPr bwMode="auto">
          <a:xfrm>
            <a:off x="76200" y="6096000"/>
            <a:ext cx="8915400" cy="457200"/>
          </a:xfrm>
          <a:prstGeom prst="rect">
            <a:avLst/>
          </a:prstGeom>
          <a:noFill/>
          <a:ln w="9525">
            <a:noFill/>
            <a:miter lim="800000"/>
            <a:headEnd/>
            <a:tailEnd/>
          </a:ln>
        </p:spPr>
        <p:txBody>
          <a:bodyPr/>
          <a:lstStyle/>
          <a:p>
            <a:r>
              <a:rPr lang="en-US" sz="2000" b="1">
                <a:latin typeface="Calibri" pitchFamily="34" charset="0"/>
                <a:cs typeface="Times New Roman" pitchFamily="18" charset="0"/>
              </a:rPr>
              <a:t>Courtesy of Visics Corporation</a:t>
            </a:r>
          </a:p>
          <a:p>
            <a:pPr eaLnBrk="0" hangingPunct="0"/>
            <a:endParaRPr lang="en-US">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late in perspective"/>
          <p:cNvPicPr>
            <a:picLocks noChangeAspect="1" noChangeArrowheads="1"/>
          </p:cNvPicPr>
          <p:nvPr/>
        </p:nvPicPr>
        <p:blipFill>
          <a:blip r:embed="rId3"/>
          <a:srcRect/>
          <a:stretch>
            <a:fillRect/>
          </a:stretch>
        </p:blipFill>
        <p:spPr bwMode="auto">
          <a:xfrm>
            <a:off x="-990600" y="3505200"/>
            <a:ext cx="8686800" cy="4953000"/>
          </a:xfrm>
          <a:prstGeom prst="rect">
            <a:avLst/>
          </a:prstGeom>
          <a:noFill/>
          <a:ln w="9525">
            <a:noFill/>
            <a:miter lim="800000"/>
            <a:headEnd/>
            <a:tailEnd/>
          </a:ln>
        </p:spPr>
      </p:pic>
      <p:grpSp>
        <p:nvGrpSpPr>
          <p:cNvPr id="65538" name="Group 3"/>
          <p:cNvGrpSpPr>
            <a:grpSpLocks/>
          </p:cNvGrpSpPr>
          <p:nvPr/>
        </p:nvGrpSpPr>
        <p:grpSpPr bwMode="auto">
          <a:xfrm>
            <a:off x="115888" y="4348163"/>
            <a:ext cx="5246687" cy="1062037"/>
            <a:chOff x="2160" y="7380"/>
            <a:chExt cx="9150" cy="1800"/>
          </a:xfrm>
        </p:grpSpPr>
        <p:sp>
          <p:nvSpPr>
            <p:cNvPr id="65783" name="Line 4"/>
            <p:cNvSpPr>
              <a:spLocks noChangeShapeType="1"/>
            </p:cNvSpPr>
            <p:nvPr/>
          </p:nvSpPr>
          <p:spPr bwMode="auto">
            <a:xfrm rot="290364" flipV="1">
              <a:off x="10590" y="8340"/>
              <a:ext cx="720" cy="60"/>
            </a:xfrm>
            <a:prstGeom prst="line">
              <a:avLst/>
            </a:prstGeom>
            <a:noFill/>
            <a:ln w="19050">
              <a:solidFill>
                <a:schemeClr val="tx1"/>
              </a:solidFill>
              <a:prstDash val="dash"/>
              <a:round/>
              <a:headEnd/>
              <a:tailEnd/>
            </a:ln>
          </p:spPr>
          <p:txBody>
            <a:bodyPr/>
            <a:lstStyle/>
            <a:p>
              <a:endParaRPr lang="en-US"/>
            </a:p>
          </p:txBody>
        </p:sp>
        <p:grpSp>
          <p:nvGrpSpPr>
            <p:cNvPr id="65784" name="Group 5"/>
            <p:cNvGrpSpPr>
              <a:grpSpLocks/>
            </p:cNvGrpSpPr>
            <p:nvPr/>
          </p:nvGrpSpPr>
          <p:grpSpPr bwMode="auto">
            <a:xfrm>
              <a:off x="2160" y="7920"/>
              <a:ext cx="7920" cy="540"/>
              <a:chOff x="2160" y="7920"/>
              <a:chExt cx="7920" cy="540"/>
            </a:xfrm>
          </p:grpSpPr>
          <p:grpSp>
            <p:nvGrpSpPr>
              <p:cNvPr id="65819" name="Group 6"/>
              <p:cNvGrpSpPr>
                <a:grpSpLocks/>
              </p:cNvGrpSpPr>
              <p:nvPr/>
            </p:nvGrpSpPr>
            <p:grpSpPr bwMode="auto">
              <a:xfrm>
                <a:off x="2160" y="7920"/>
                <a:ext cx="1605" cy="540"/>
                <a:chOff x="2160" y="7920"/>
                <a:chExt cx="1605" cy="540"/>
              </a:xfrm>
            </p:grpSpPr>
            <p:sp>
              <p:nvSpPr>
                <p:cNvPr id="65827" name="Oval 7"/>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28" name="Oval 8"/>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820" name="Oval 9"/>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21" name="Oval 10"/>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22" name="Oval 11"/>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23" name="Oval 12"/>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824" name="Group 13"/>
              <p:cNvGrpSpPr>
                <a:grpSpLocks/>
              </p:cNvGrpSpPr>
              <p:nvPr/>
            </p:nvGrpSpPr>
            <p:grpSpPr bwMode="auto">
              <a:xfrm>
                <a:off x="8475" y="7920"/>
                <a:ext cx="1605" cy="540"/>
                <a:chOff x="2160" y="7920"/>
                <a:chExt cx="1605" cy="540"/>
              </a:xfrm>
            </p:grpSpPr>
            <p:sp>
              <p:nvSpPr>
                <p:cNvPr id="65825" name="Oval 14"/>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26" name="Oval 15"/>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785" name="Group 16"/>
            <p:cNvGrpSpPr>
              <a:grpSpLocks/>
            </p:cNvGrpSpPr>
            <p:nvPr/>
          </p:nvGrpSpPr>
          <p:grpSpPr bwMode="auto">
            <a:xfrm>
              <a:off x="2400" y="8160"/>
              <a:ext cx="7920" cy="540"/>
              <a:chOff x="2160" y="7920"/>
              <a:chExt cx="7920" cy="540"/>
            </a:xfrm>
          </p:grpSpPr>
          <p:grpSp>
            <p:nvGrpSpPr>
              <p:cNvPr id="65809" name="Group 17"/>
              <p:cNvGrpSpPr>
                <a:grpSpLocks/>
              </p:cNvGrpSpPr>
              <p:nvPr/>
            </p:nvGrpSpPr>
            <p:grpSpPr bwMode="auto">
              <a:xfrm>
                <a:off x="2160" y="7920"/>
                <a:ext cx="1605" cy="540"/>
                <a:chOff x="2160" y="7920"/>
                <a:chExt cx="1605" cy="540"/>
              </a:xfrm>
            </p:grpSpPr>
            <p:sp>
              <p:nvSpPr>
                <p:cNvPr id="65817" name="Oval 18"/>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18" name="Oval 19"/>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810" name="Oval 20"/>
              <p:cNvSpPr>
                <a:spLocks noChangeArrowheads="1"/>
              </p:cNvSpPr>
              <p:nvPr/>
            </p:nvSpPr>
            <p:spPr bwMode="auto">
              <a:xfrm>
                <a:off x="42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811" name="Oval 21"/>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12" name="Oval 22"/>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13" name="Oval 23"/>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814" name="Group 24"/>
              <p:cNvGrpSpPr>
                <a:grpSpLocks/>
              </p:cNvGrpSpPr>
              <p:nvPr/>
            </p:nvGrpSpPr>
            <p:grpSpPr bwMode="auto">
              <a:xfrm>
                <a:off x="8475" y="7920"/>
                <a:ext cx="1605" cy="540"/>
                <a:chOff x="2160" y="7920"/>
                <a:chExt cx="1605" cy="540"/>
              </a:xfrm>
            </p:grpSpPr>
            <p:sp>
              <p:nvSpPr>
                <p:cNvPr id="65815" name="Oval 25"/>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816" name="Oval 26"/>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786" name="Group 27"/>
            <p:cNvGrpSpPr>
              <a:grpSpLocks/>
            </p:cNvGrpSpPr>
            <p:nvPr/>
          </p:nvGrpSpPr>
          <p:grpSpPr bwMode="auto">
            <a:xfrm>
              <a:off x="2640" y="8400"/>
              <a:ext cx="7920" cy="540"/>
              <a:chOff x="2160" y="7920"/>
              <a:chExt cx="7920" cy="540"/>
            </a:xfrm>
          </p:grpSpPr>
          <p:grpSp>
            <p:nvGrpSpPr>
              <p:cNvPr id="65799" name="Group 28"/>
              <p:cNvGrpSpPr>
                <a:grpSpLocks/>
              </p:cNvGrpSpPr>
              <p:nvPr/>
            </p:nvGrpSpPr>
            <p:grpSpPr bwMode="auto">
              <a:xfrm>
                <a:off x="2160" y="7920"/>
                <a:ext cx="1605" cy="540"/>
                <a:chOff x="2160" y="7920"/>
                <a:chExt cx="1605" cy="540"/>
              </a:xfrm>
            </p:grpSpPr>
            <p:sp>
              <p:nvSpPr>
                <p:cNvPr id="65807" name="Oval 29"/>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08" name="Oval 30"/>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800" name="Oval 31"/>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01" name="Oval 32"/>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02" name="Oval 33"/>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03" name="Oval 34"/>
              <p:cNvSpPr>
                <a:spLocks noChangeArrowheads="1"/>
              </p:cNvSpPr>
              <p:nvPr/>
            </p:nvSpPr>
            <p:spPr bwMode="auto">
              <a:xfrm>
                <a:off x="630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nvGrpSpPr>
              <p:cNvPr id="65804" name="Group 35"/>
              <p:cNvGrpSpPr>
                <a:grpSpLocks/>
              </p:cNvGrpSpPr>
              <p:nvPr/>
            </p:nvGrpSpPr>
            <p:grpSpPr bwMode="auto">
              <a:xfrm>
                <a:off x="8475" y="7920"/>
                <a:ext cx="1605" cy="540"/>
                <a:chOff x="2160" y="7920"/>
                <a:chExt cx="1605" cy="540"/>
              </a:xfrm>
            </p:grpSpPr>
            <p:sp>
              <p:nvSpPr>
                <p:cNvPr id="65805" name="Oval 36"/>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806" name="Oval 37"/>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787" name="Group 38"/>
            <p:cNvGrpSpPr>
              <a:grpSpLocks/>
            </p:cNvGrpSpPr>
            <p:nvPr/>
          </p:nvGrpSpPr>
          <p:grpSpPr bwMode="auto">
            <a:xfrm>
              <a:off x="2880" y="8640"/>
              <a:ext cx="7920" cy="540"/>
              <a:chOff x="2160" y="7920"/>
              <a:chExt cx="7920" cy="540"/>
            </a:xfrm>
          </p:grpSpPr>
          <p:grpSp>
            <p:nvGrpSpPr>
              <p:cNvPr id="65789" name="Group 39"/>
              <p:cNvGrpSpPr>
                <a:grpSpLocks/>
              </p:cNvGrpSpPr>
              <p:nvPr/>
            </p:nvGrpSpPr>
            <p:grpSpPr bwMode="auto">
              <a:xfrm>
                <a:off x="2160" y="7920"/>
                <a:ext cx="1605" cy="540"/>
                <a:chOff x="2160" y="7920"/>
                <a:chExt cx="1605" cy="540"/>
              </a:xfrm>
            </p:grpSpPr>
            <p:sp>
              <p:nvSpPr>
                <p:cNvPr id="65797" name="Oval 40"/>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98" name="Oval 41"/>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sp>
            <p:nvSpPr>
              <p:cNvPr id="65790" name="Oval 42"/>
              <p:cNvSpPr>
                <a:spLocks noChangeArrowheads="1"/>
              </p:cNvSpPr>
              <p:nvPr/>
            </p:nvSpPr>
            <p:spPr bwMode="auto">
              <a:xfrm>
                <a:off x="42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91" name="Oval 43"/>
              <p:cNvSpPr>
                <a:spLocks noChangeArrowheads="1"/>
              </p:cNvSpPr>
              <p:nvPr/>
            </p:nvSpPr>
            <p:spPr bwMode="auto">
              <a:xfrm>
                <a:off x="738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92" name="Oval 44"/>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93" name="Oval 45"/>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94" name="Group 46"/>
              <p:cNvGrpSpPr>
                <a:grpSpLocks/>
              </p:cNvGrpSpPr>
              <p:nvPr/>
            </p:nvGrpSpPr>
            <p:grpSpPr bwMode="auto">
              <a:xfrm>
                <a:off x="8475" y="7920"/>
                <a:ext cx="1605" cy="540"/>
                <a:chOff x="2160" y="7920"/>
                <a:chExt cx="1605" cy="540"/>
              </a:xfrm>
            </p:grpSpPr>
            <p:sp>
              <p:nvSpPr>
                <p:cNvPr id="65795" name="Oval 47"/>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96" name="Oval 48"/>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sp>
          <p:nvSpPr>
            <p:cNvPr id="65788" name="Line 49"/>
            <p:cNvSpPr>
              <a:spLocks noChangeShapeType="1"/>
            </p:cNvSpPr>
            <p:nvPr/>
          </p:nvSpPr>
          <p:spPr bwMode="auto">
            <a:xfrm rot="13521615" flipH="1">
              <a:off x="4705" y="7679"/>
              <a:ext cx="634" cy="36"/>
            </a:xfrm>
            <a:prstGeom prst="line">
              <a:avLst/>
            </a:prstGeom>
            <a:noFill/>
            <a:ln w="19050">
              <a:solidFill>
                <a:schemeClr val="tx1"/>
              </a:solidFill>
              <a:prstDash val="dash"/>
              <a:round/>
              <a:headEnd/>
              <a:tailEnd/>
            </a:ln>
          </p:spPr>
          <p:txBody>
            <a:bodyPr/>
            <a:lstStyle/>
            <a:p>
              <a:endParaRPr lang="en-US"/>
            </a:p>
          </p:txBody>
        </p:sp>
      </p:grpSp>
      <p:grpSp>
        <p:nvGrpSpPr>
          <p:cNvPr id="65539" name="Group 50"/>
          <p:cNvGrpSpPr>
            <a:grpSpLocks/>
          </p:cNvGrpSpPr>
          <p:nvPr/>
        </p:nvGrpSpPr>
        <p:grpSpPr bwMode="auto">
          <a:xfrm>
            <a:off x="123825" y="3586163"/>
            <a:ext cx="5246688" cy="1062037"/>
            <a:chOff x="2160" y="7380"/>
            <a:chExt cx="9150" cy="1800"/>
          </a:xfrm>
        </p:grpSpPr>
        <p:sp>
          <p:nvSpPr>
            <p:cNvPr id="65737" name="Line 51"/>
            <p:cNvSpPr>
              <a:spLocks noChangeShapeType="1"/>
            </p:cNvSpPr>
            <p:nvPr/>
          </p:nvSpPr>
          <p:spPr bwMode="auto">
            <a:xfrm rot="290364" flipV="1">
              <a:off x="10590" y="8340"/>
              <a:ext cx="720" cy="60"/>
            </a:xfrm>
            <a:prstGeom prst="line">
              <a:avLst/>
            </a:prstGeom>
            <a:noFill/>
            <a:ln w="19050">
              <a:solidFill>
                <a:schemeClr val="tx1"/>
              </a:solidFill>
              <a:prstDash val="dash"/>
              <a:round/>
              <a:headEnd/>
              <a:tailEnd/>
            </a:ln>
          </p:spPr>
          <p:txBody>
            <a:bodyPr/>
            <a:lstStyle/>
            <a:p>
              <a:endParaRPr lang="en-US"/>
            </a:p>
          </p:txBody>
        </p:sp>
        <p:grpSp>
          <p:nvGrpSpPr>
            <p:cNvPr id="65738" name="Group 52"/>
            <p:cNvGrpSpPr>
              <a:grpSpLocks/>
            </p:cNvGrpSpPr>
            <p:nvPr/>
          </p:nvGrpSpPr>
          <p:grpSpPr bwMode="auto">
            <a:xfrm>
              <a:off x="2160" y="7920"/>
              <a:ext cx="7920" cy="540"/>
              <a:chOff x="2160" y="7920"/>
              <a:chExt cx="7920" cy="540"/>
            </a:xfrm>
          </p:grpSpPr>
          <p:grpSp>
            <p:nvGrpSpPr>
              <p:cNvPr id="65773" name="Group 53"/>
              <p:cNvGrpSpPr>
                <a:grpSpLocks/>
              </p:cNvGrpSpPr>
              <p:nvPr/>
            </p:nvGrpSpPr>
            <p:grpSpPr bwMode="auto">
              <a:xfrm>
                <a:off x="2160" y="7920"/>
                <a:ext cx="1605" cy="540"/>
                <a:chOff x="2160" y="7920"/>
                <a:chExt cx="1605" cy="540"/>
              </a:xfrm>
            </p:grpSpPr>
            <p:sp>
              <p:nvSpPr>
                <p:cNvPr id="65781" name="Oval 54"/>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82" name="Oval 55"/>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774" name="Oval 56"/>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75" name="Oval 57"/>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76" name="Oval 58"/>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77" name="Oval 59"/>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78" name="Group 60"/>
              <p:cNvGrpSpPr>
                <a:grpSpLocks/>
              </p:cNvGrpSpPr>
              <p:nvPr/>
            </p:nvGrpSpPr>
            <p:grpSpPr bwMode="auto">
              <a:xfrm>
                <a:off x="8475" y="7920"/>
                <a:ext cx="1605" cy="540"/>
                <a:chOff x="2160" y="7920"/>
                <a:chExt cx="1605" cy="540"/>
              </a:xfrm>
            </p:grpSpPr>
            <p:sp>
              <p:nvSpPr>
                <p:cNvPr id="65779" name="Oval 61"/>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80" name="Oval 62"/>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739" name="Group 63"/>
            <p:cNvGrpSpPr>
              <a:grpSpLocks/>
            </p:cNvGrpSpPr>
            <p:nvPr/>
          </p:nvGrpSpPr>
          <p:grpSpPr bwMode="auto">
            <a:xfrm>
              <a:off x="2400" y="8160"/>
              <a:ext cx="7920" cy="540"/>
              <a:chOff x="2160" y="7920"/>
              <a:chExt cx="7920" cy="540"/>
            </a:xfrm>
          </p:grpSpPr>
          <p:grpSp>
            <p:nvGrpSpPr>
              <p:cNvPr id="65763" name="Group 64"/>
              <p:cNvGrpSpPr>
                <a:grpSpLocks/>
              </p:cNvGrpSpPr>
              <p:nvPr/>
            </p:nvGrpSpPr>
            <p:grpSpPr bwMode="auto">
              <a:xfrm>
                <a:off x="2160" y="7920"/>
                <a:ext cx="1605" cy="540"/>
                <a:chOff x="2160" y="7920"/>
                <a:chExt cx="1605" cy="540"/>
              </a:xfrm>
            </p:grpSpPr>
            <p:sp>
              <p:nvSpPr>
                <p:cNvPr id="65771" name="Oval 65"/>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72" name="Oval 66"/>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764" name="Oval 67"/>
              <p:cNvSpPr>
                <a:spLocks noChangeArrowheads="1"/>
              </p:cNvSpPr>
              <p:nvPr/>
            </p:nvSpPr>
            <p:spPr bwMode="auto">
              <a:xfrm>
                <a:off x="42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65" name="Oval 68"/>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66" name="Oval 69"/>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67" name="Oval 70"/>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68" name="Group 71"/>
              <p:cNvGrpSpPr>
                <a:grpSpLocks/>
              </p:cNvGrpSpPr>
              <p:nvPr/>
            </p:nvGrpSpPr>
            <p:grpSpPr bwMode="auto">
              <a:xfrm>
                <a:off x="8475" y="7920"/>
                <a:ext cx="1605" cy="540"/>
                <a:chOff x="2160" y="7920"/>
                <a:chExt cx="1605" cy="540"/>
              </a:xfrm>
            </p:grpSpPr>
            <p:sp>
              <p:nvSpPr>
                <p:cNvPr id="65769" name="Oval 72"/>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70" name="Oval 73"/>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740" name="Group 74"/>
            <p:cNvGrpSpPr>
              <a:grpSpLocks/>
            </p:cNvGrpSpPr>
            <p:nvPr/>
          </p:nvGrpSpPr>
          <p:grpSpPr bwMode="auto">
            <a:xfrm>
              <a:off x="2640" y="8400"/>
              <a:ext cx="7920" cy="540"/>
              <a:chOff x="2160" y="7920"/>
              <a:chExt cx="7920" cy="540"/>
            </a:xfrm>
          </p:grpSpPr>
          <p:grpSp>
            <p:nvGrpSpPr>
              <p:cNvPr id="65753" name="Group 75"/>
              <p:cNvGrpSpPr>
                <a:grpSpLocks/>
              </p:cNvGrpSpPr>
              <p:nvPr/>
            </p:nvGrpSpPr>
            <p:grpSpPr bwMode="auto">
              <a:xfrm>
                <a:off x="2160" y="7920"/>
                <a:ext cx="1605" cy="540"/>
                <a:chOff x="2160" y="7920"/>
                <a:chExt cx="1605" cy="540"/>
              </a:xfrm>
            </p:grpSpPr>
            <p:sp>
              <p:nvSpPr>
                <p:cNvPr id="65761" name="Oval 76"/>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62" name="Oval 77"/>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754" name="Oval 78"/>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55" name="Oval 79"/>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56" name="Oval 80"/>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57" name="Oval 81"/>
              <p:cNvSpPr>
                <a:spLocks noChangeArrowheads="1"/>
              </p:cNvSpPr>
              <p:nvPr/>
            </p:nvSpPr>
            <p:spPr bwMode="auto">
              <a:xfrm>
                <a:off x="630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nvGrpSpPr>
              <p:cNvPr id="65758" name="Group 82"/>
              <p:cNvGrpSpPr>
                <a:grpSpLocks/>
              </p:cNvGrpSpPr>
              <p:nvPr/>
            </p:nvGrpSpPr>
            <p:grpSpPr bwMode="auto">
              <a:xfrm>
                <a:off x="8475" y="7920"/>
                <a:ext cx="1605" cy="540"/>
                <a:chOff x="2160" y="7920"/>
                <a:chExt cx="1605" cy="540"/>
              </a:xfrm>
            </p:grpSpPr>
            <p:sp>
              <p:nvSpPr>
                <p:cNvPr id="65759" name="Oval 83"/>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60" name="Oval 84"/>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741" name="Group 85"/>
            <p:cNvGrpSpPr>
              <a:grpSpLocks/>
            </p:cNvGrpSpPr>
            <p:nvPr/>
          </p:nvGrpSpPr>
          <p:grpSpPr bwMode="auto">
            <a:xfrm>
              <a:off x="2880" y="8640"/>
              <a:ext cx="7920" cy="540"/>
              <a:chOff x="2160" y="7920"/>
              <a:chExt cx="7920" cy="540"/>
            </a:xfrm>
          </p:grpSpPr>
          <p:grpSp>
            <p:nvGrpSpPr>
              <p:cNvPr id="65743" name="Group 86"/>
              <p:cNvGrpSpPr>
                <a:grpSpLocks/>
              </p:cNvGrpSpPr>
              <p:nvPr/>
            </p:nvGrpSpPr>
            <p:grpSpPr bwMode="auto">
              <a:xfrm>
                <a:off x="2160" y="7920"/>
                <a:ext cx="1605" cy="540"/>
                <a:chOff x="2160" y="7920"/>
                <a:chExt cx="1605" cy="540"/>
              </a:xfrm>
            </p:grpSpPr>
            <p:sp>
              <p:nvSpPr>
                <p:cNvPr id="65751" name="Oval 87"/>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52" name="Oval 88"/>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sp>
            <p:nvSpPr>
              <p:cNvPr id="65744" name="Oval 89"/>
              <p:cNvSpPr>
                <a:spLocks noChangeArrowheads="1"/>
              </p:cNvSpPr>
              <p:nvPr/>
            </p:nvSpPr>
            <p:spPr bwMode="auto">
              <a:xfrm>
                <a:off x="42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45" name="Oval 90"/>
              <p:cNvSpPr>
                <a:spLocks noChangeArrowheads="1"/>
              </p:cNvSpPr>
              <p:nvPr/>
            </p:nvSpPr>
            <p:spPr bwMode="auto">
              <a:xfrm>
                <a:off x="738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46" name="Oval 91"/>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47" name="Oval 92"/>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48" name="Group 93"/>
              <p:cNvGrpSpPr>
                <a:grpSpLocks/>
              </p:cNvGrpSpPr>
              <p:nvPr/>
            </p:nvGrpSpPr>
            <p:grpSpPr bwMode="auto">
              <a:xfrm>
                <a:off x="8475" y="7920"/>
                <a:ext cx="1605" cy="540"/>
                <a:chOff x="2160" y="7920"/>
                <a:chExt cx="1605" cy="540"/>
              </a:xfrm>
            </p:grpSpPr>
            <p:sp>
              <p:nvSpPr>
                <p:cNvPr id="65749" name="Oval 94"/>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50" name="Oval 95"/>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sp>
          <p:nvSpPr>
            <p:cNvPr id="65742" name="Line 96"/>
            <p:cNvSpPr>
              <a:spLocks noChangeShapeType="1"/>
            </p:cNvSpPr>
            <p:nvPr/>
          </p:nvSpPr>
          <p:spPr bwMode="auto">
            <a:xfrm rot="13521615" flipH="1">
              <a:off x="4705" y="7679"/>
              <a:ext cx="634" cy="36"/>
            </a:xfrm>
            <a:prstGeom prst="line">
              <a:avLst/>
            </a:prstGeom>
            <a:noFill/>
            <a:ln w="19050">
              <a:solidFill>
                <a:schemeClr val="tx1"/>
              </a:solidFill>
              <a:prstDash val="dash"/>
              <a:round/>
              <a:headEnd/>
              <a:tailEnd/>
            </a:ln>
          </p:spPr>
          <p:txBody>
            <a:bodyPr/>
            <a:lstStyle/>
            <a:p>
              <a:endParaRPr lang="en-US"/>
            </a:p>
          </p:txBody>
        </p:sp>
      </p:grpSp>
      <p:grpSp>
        <p:nvGrpSpPr>
          <p:cNvPr id="65540" name="Group 97"/>
          <p:cNvGrpSpPr>
            <a:grpSpLocks/>
          </p:cNvGrpSpPr>
          <p:nvPr/>
        </p:nvGrpSpPr>
        <p:grpSpPr bwMode="auto">
          <a:xfrm>
            <a:off x="123825" y="2819400"/>
            <a:ext cx="5246688" cy="1062038"/>
            <a:chOff x="2160" y="7380"/>
            <a:chExt cx="9150" cy="1800"/>
          </a:xfrm>
        </p:grpSpPr>
        <p:sp>
          <p:nvSpPr>
            <p:cNvPr id="65691" name="Line 98"/>
            <p:cNvSpPr>
              <a:spLocks noChangeShapeType="1"/>
            </p:cNvSpPr>
            <p:nvPr/>
          </p:nvSpPr>
          <p:spPr bwMode="auto">
            <a:xfrm rot="290364" flipV="1">
              <a:off x="10590" y="8340"/>
              <a:ext cx="720" cy="60"/>
            </a:xfrm>
            <a:prstGeom prst="line">
              <a:avLst/>
            </a:prstGeom>
            <a:noFill/>
            <a:ln w="19050">
              <a:solidFill>
                <a:schemeClr val="tx1"/>
              </a:solidFill>
              <a:prstDash val="dash"/>
              <a:round/>
              <a:headEnd/>
              <a:tailEnd/>
            </a:ln>
          </p:spPr>
          <p:txBody>
            <a:bodyPr/>
            <a:lstStyle/>
            <a:p>
              <a:endParaRPr lang="en-US"/>
            </a:p>
          </p:txBody>
        </p:sp>
        <p:grpSp>
          <p:nvGrpSpPr>
            <p:cNvPr id="65692" name="Group 99"/>
            <p:cNvGrpSpPr>
              <a:grpSpLocks/>
            </p:cNvGrpSpPr>
            <p:nvPr/>
          </p:nvGrpSpPr>
          <p:grpSpPr bwMode="auto">
            <a:xfrm>
              <a:off x="2160" y="7920"/>
              <a:ext cx="7920" cy="540"/>
              <a:chOff x="2160" y="7920"/>
              <a:chExt cx="7920" cy="540"/>
            </a:xfrm>
          </p:grpSpPr>
          <p:grpSp>
            <p:nvGrpSpPr>
              <p:cNvPr id="65727" name="Group 100"/>
              <p:cNvGrpSpPr>
                <a:grpSpLocks/>
              </p:cNvGrpSpPr>
              <p:nvPr/>
            </p:nvGrpSpPr>
            <p:grpSpPr bwMode="auto">
              <a:xfrm>
                <a:off x="2160" y="7920"/>
                <a:ext cx="1605" cy="540"/>
                <a:chOff x="2160" y="7920"/>
                <a:chExt cx="1605" cy="540"/>
              </a:xfrm>
            </p:grpSpPr>
            <p:sp>
              <p:nvSpPr>
                <p:cNvPr id="65735" name="Oval 101"/>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36" name="Oval 102"/>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728" name="Oval 103"/>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29" name="Oval 104"/>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30" name="Oval 105"/>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31" name="Oval 106"/>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32" name="Group 107"/>
              <p:cNvGrpSpPr>
                <a:grpSpLocks/>
              </p:cNvGrpSpPr>
              <p:nvPr/>
            </p:nvGrpSpPr>
            <p:grpSpPr bwMode="auto">
              <a:xfrm>
                <a:off x="8475" y="7920"/>
                <a:ext cx="1605" cy="540"/>
                <a:chOff x="2160" y="7920"/>
                <a:chExt cx="1605" cy="540"/>
              </a:xfrm>
            </p:grpSpPr>
            <p:sp>
              <p:nvSpPr>
                <p:cNvPr id="65733" name="Oval 108"/>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34" name="Oval 109"/>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693" name="Group 110"/>
            <p:cNvGrpSpPr>
              <a:grpSpLocks/>
            </p:cNvGrpSpPr>
            <p:nvPr/>
          </p:nvGrpSpPr>
          <p:grpSpPr bwMode="auto">
            <a:xfrm>
              <a:off x="2400" y="8160"/>
              <a:ext cx="7920" cy="540"/>
              <a:chOff x="2160" y="7920"/>
              <a:chExt cx="7920" cy="540"/>
            </a:xfrm>
          </p:grpSpPr>
          <p:grpSp>
            <p:nvGrpSpPr>
              <p:cNvPr id="65717" name="Group 111"/>
              <p:cNvGrpSpPr>
                <a:grpSpLocks/>
              </p:cNvGrpSpPr>
              <p:nvPr/>
            </p:nvGrpSpPr>
            <p:grpSpPr bwMode="auto">
              <a:xfrm>
                <a:off x="2160" y="7920"/>
                <a:ext cx="1605" cy="540"/>
                <a:chOff x="2160" y="7920"/>
                <a:chExt cx="1605" cy="540"/>
              </a:xfrm>
            </p:grpSpPr>
            <p:sp>
              <p:nvSpPr>
                <p:cNvPr id="65725" name="Oval 112"/>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26" name="Oval 113"/>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718" name="Oval 114"/>
              <p:cNvSpPr>
                <a:spLocks noChangeArrowheads="1"/>
              </p:cNvSpPr>
              <p:nvPr/>
            </p:nvSpPr>
            <p:spPr bwMode="auto">
              <a:xfrm>
                <a:off x="42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19" name="Oval 115"/>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20" name="Oval 116"/>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21" name="Oval 117"/>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22" name="Group 118"/>
              <p:cNvGrpSpPr>
                <a:grpSpLocks/>
              </p:cNvGrpSpPr>
              <p:nvPr/>
            </p:nvGrpSpPr>
            <p:grpSpPr bwMode="auto">
              <a:xfrm>
                <a:off x="8475" y="7920"/>
                <a:ext cx="1605" cy="540"/>
                <a:chOff x="2160" y="7920"/>
                <a:chExt cx="1605" cy="540"/>
              </a:xfrm>
            </p:grpSpPr>
            <p:sp>
              <p:nvSpPr>
                <p:cNvPr id="65723" name="Oval 119"/>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24" name="Oval 120"/>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694" name="Group 121"/>
            <p:cNvGrpSpPr>
              <a:grpSpLocks/>
            </p:cNvGrpSpPr>
            <p:nvPr/>
          </p:nvGrpSpPr>
          <p:grpSpPr bwMode="auto">
            <a:xfrm>
              <a:off x="2640" y="8400"/>
              <a:ext cx="7920" cy="540"/>
              <a:chOff x="2160" y="7920"/>
              <a:chExt cx="7920" cy="540"/>
            </a:xfrm>
          </p:grpSpPr>
          <p:grpSp>
            <p:nvGrpSpPr>
              <p:cNvPr id="65707" name="Group 122"/>
              <p:cNvGrpSpPr>
                <a:grpSpLocks/>
              </p:cNvGrpSpPr>
              <p:nvPr/>
            </p:nvGrpSpPr>
            <p:grpSpPr bwMode="auto">
              <a:xfrm>
                <a:off x="2160" y="7920"/>
                <a:ext cx="1605" cy="540"/>
                <a:chOff x="2160" y="7920"/>
                <a:chExt cx="1605" cy="540"/>
              </a:xfrm>
            </p:grpSpPr>
            <p:sp>
              <p:nvSpPr>
                <p:cNvPr id="65715" name="Oval 123"/>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16" name="Oval 124"/>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708" name="Oval 125"/>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09" name="Oval 126"/>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10" name="Oval 127"/>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11" name="Oval 128"/>
              <p:cNvSpPr>
                <a:spLocks noChangeArrowheads="1"/>
              </p:cNvSpPr>
              <p:nvPr/>
            </p:nvSpPr>
            <p:spPr bwMode="auto">
              <a:xfrm>
                <a:off x="630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nvGrpSpPr>
              <p:cNvPr id="65712" name="Group 129"/>
              <p:cNvGrpSpPr>
                <a:grpSpLocks/>
              </p:cNvGrpSpPr>
              <p:nvPr/>
            </p:nvGrpSpPr>
            <p:grpSpPr bwMode="auto">
              <a:xfrm>
                <a:off x="8475" y="7920"/>
                <a:ext cx="1605" cy="540"/>
                <a:chOff x="2160" y="7920"/>
                <a:chExt cx="1605" cy="540"/>
              </a:xfrm>
            </p:grpSpPr>
            <p:sp>
              <p:nvSpPr>
                <p:cNvPr id="65713" name="Oval 130"/>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14" name="Oval 131"/>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695" name="Group 132"/>
            <p:cNvGrpSpPr>
              <a:grpSpLocks/>
            </p:cNvGrpSpPr>
            <p:nvPr/>
          </p:nvGrpSpPr>
          <p:grpSpPr bwMode="auto">
            <a:xfrm>
              <a:off x="2880" y="8640"/>
              <a:ext cx="7920" cy="540"/>
              <a:chOff x="2160" y="7920"/>
              <a:chExt cx="7920" cy="540"/>
            </a:xfrm>
          </p:grpSpPr>
          <p:grpSp>
            <p:nvGrpSpPr>
              <p:cNvPr id="65697" name="Group 133"/>
              <p:cNvGrpSpPr>
                <a:grpSpLocks/>
              </p:cNvGrpSpPr>
              <p:nvPr/>
            </p:nvGrpSpPr>
            <p:grpSpPr bwMode="auto">
              <a:xfrm>
                <a:off x="2160" y="7920"/>
                <a:ext cx="1605" cy="540"/>
                <a:chOff x="2160" y="7920"/>
                <a:chExt cx="1605" cy="540"/>
              </a:xfrm>
            </p:grpSpPr>
            <p:sp>
              <p:nvSpPr>
                <p:cNvPr id="65705" name="Oval 134"/>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06" name="Oval 135"/>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sp>
            <p:nvSpPr>
              <p:cNvPr id="65698" name="Oval 136"/>
              <p:cNvSpPr>
                <a:spLocks noChangeArrowheads="1"/>
              </p:cNvSpPr>
              <p:nvPr/>
            </p:nvSpPr>
            <p:spPr bwMode="auto">
              <a:xfrm>
                <a:off x="42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699" name="Oval 137"/>
              <p:cNvSpPr>
                <a:spLocks noChangeArrowheads="1"/>
              </p:cNvSpPr>
              <p:nvPr/>
            </p:nvSpPr>
            <p:spPr bwMode="auto">
              <a:xfrm>
                <a:off x="738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00" name="Oval 138"/>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701" name="Oval 139"/>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702" name="Group 140"/>
              <p:cNvGrpSpPr>
                <a:grpSpLocks/>
              </p:cNvGrpSpPr>
              <p:nvPr/>
            </p:nvGrpSpPr>
            <p:grpSpPr bwMode="auto">
              <a:xfrm>
                <a:off x="8475" y="7920"/>
                <a:ext cx="1605" cy="540"/>
                <a:chOff x="2160" y="7920"/>
                <a:chExt cx="1605" cy="540"/>
              </a:xfrm>
            </p:grpSpPr>
            <p:sp>
              <p:nvSpPr>
                <p:cNvPr id="65703" name="Oval 141"/>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704" name="Oval 142"/>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sp>
          <p:nvSpPr>
            <p:cNvPr id="65696" name="Line 143"/>
            <p:cNvSpPr>
              <a:spLocks noChangeShapeType="1"/>
            </p:cNvSpPr>
            <p:nvPr/>
          </p:nvSpPr>
          <p:spPr bwMode="auto">
            <a:xfrm rot="13521615" flipH="1">
              <a:off x="4705" y="7679"/>
              <a:ext cx="634" cy="36"/>
            </a:xfrm>
            <a:prstGeom prst="line">
              <a:avLst/>
            </a:prstGeom>
            <a:noFill/>
            <a:ln w="19050">
              <a:solidFill>
                <a:schemeClr val="tx1"/>
              </a:solidFill>
              <a:prstDash val="dash"/>
              <a:round/>
              <a:headEnd/>
              <a:tailEnd/>
            </a:ln>
          </p:spPr>
          <p:txBody>
            <a:bodyPr/>
            <a:lstStyle/>
            <a:p>
              <a:endParaRPr lang="en-US"/>
            </a:p>
          </p:txBody>
        </p:sp>
      </p:grpSp>
      <p:grpSp>
        <p:nvGrpSpPr>
          <p:cNvPr id="65541" name="Group 144"/>
          <p:cNvGrpSpPr>
            <a:grpSpLocks/>
          </p:cNvGrpSpPr>
          <p:nvPr/>
        </p:nvGrpSpPr>
        <p:grpSpPr bwMode="auto">
          <a:xfrm>
            <a:off x="119063" y="2063750"/>
            <a:ext cx="5246687" cy="1060450"/>
            <a:chOff x="2160" y="7380"/>
            <a:chExt cx="9150" cy="1800"/>
          </a:xfrm>
        </p:grpSpPr>
        <p:sp>
          <p:nvSpPr>
            <p:cNvPr id="65645" name="Line 145"/>
            <p:cNvSpPr>
              <a:spLocks noChangeShapeType="1"/>
            </p:cNvSpPr>
            <p:nvPr/>
          </p:nvSpPr>
          <p:spPr bwMode="auto">
            <a:xfrm rot="290364" flipV="1">
              <a:off x="10590" y="8340"/>
              <a:ext cx="720" cy="60"/>
            </a:xfrm>
            <a:prstGeom prst="line">
              <a:avLst/>
            </a:prstGeom>
            <a:noFill/>
            <a:ln w="19050">
              <a:solidFill>
                <a:schemeClr val="tx1"/>
              </a:solidFill>
              <a:prstDash val="dash"/>
              <a:round/>
              <a:headEnd/>
              <a:tailEnd/>
            </a:ln>
          </p:spPr>
          <p:txBody>
            <a:bodyPr/>
            <a:lstStyle/>
            <a:p>
              <a:endParaRPr lang="en-US"/>
            </a:p>
          </p:txBody>
        </p:sp>
        <p:grpSp>
          <p:nvGrpSpPr>
            <p:cNvPr id="65646" name="Group 146"/>
            <p:cNvGrpSpPr>
              <a:grpSpLocks/>
            </p:cNvGrpSpPr>
            <p:nvPr/>
          </p:nvGrpSpPr>
          <p:grpSpPr bwMode="auto">
            <a:xfrm>
              <a:off x="2160" y="7920"/>
              <a:ext cx="7920" cy="540"/>
              <a:chOff x="2160" y="7920"/>
              <a:chExt cx="7920" cy="540"/>
            </a:xfrm>
          </p:grpSpPr>
          <p:grpSp>
            <p:nvGrpSpPr>
              <p:cNvPr id="65681" name="Group 147"/>
              <p:cNvGrpSpPr>
                <a:grpSpLocks/>
              </p:cNvGrpSpPr>
              <p:nvPr/>
            </p:nvGrpSpPr>
            <p:grpSpPr bwMode="auto">
              <a:xfrm>
                <a:off x="2160" y="7920"/>
                <a:ext cx="1605" cy="540"/>
                <a:chOff x="2160" y="7920"/>
                <a:chExt cx="1605" cy="540"/>
              </a:xfrm>
            </p:grpSpPr>
            <p:sp>
              <p:nvSpPr>
                <p:cNvPr id="65689" name="Oval 148"/>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90" name="Oval 149"/>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682" name="Oval 150"/>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83" name="Oval 151"/>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84" name="Oval 152"/>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85" name="Oval 153"/>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86" name="Group 154"/>
              <p:cNvGrpSpPr>
                <a:grpSpLocks/>
              </p:cNvGrpSpPr>
              <p:nvPr/>
            </p:nvGrpSpPr>
            <p:grpSpPr bwMode="auto">
              <a:xfrm>
                <a:off x="8475" y="7920"/>
                <a:ext cx="1605" cy="540"/>
                <a:chOff x="2160" y="7920"/>
                <a:chExt cx="1605" cy="540"/>
              </a:xfrm>
            </p:grpSpPr>
            <p:sp>
              <p:nvSpPr>
                <p:cNvPr id="65687" name="Oval 155"/>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88" name="Oval 156"/>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647" name="Group 157"/>
            <p:cNvGrpSpPr>
              <a:grpSpLocks/>
            </p:cNvGrpSpPr>
            <p:nvPr/>
          </p:nvGrpSpPr>
          <p:grpSpPr bwMode="auto">
            <a:xfrm>
              <a:off x="2400" y="8160"/>
              <a:ext cx="7920" cy="540"/>
              <a:chOff x="2160" y="7920"/>
              <a:chExt cx="7920" cy="540"/>
            </a:xfrm>
          </p:grpSpPr>
          <p:grpSp>
            <p:nvGrpSpPr>
              <p:cNvPr id="65671" name="Group 158"/>
              <p:cNvGrpSpPr>
                <a:grpSpLocks/>
              </p:cNvGrpSpPr>
              <p:nvPr/>
            </p:nvGrpSpPr>
            <p:grpSpPr bwMode="auto">
              <a:xfrm>
                <a:off x="2160" y="7920"/>
                <a:ext cx="1605" cy="540"/>
                <a:chOff x="2160" y="7920"/>
                <a:chExt cx="1605" cy="540"/>
              </a:xfrm>
            </p:grpSpPr>
            <p:sp>
              <p:nvSpPr>
                <p:cNvPr id="65679" name="Oval 159"/>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80" name="Oval 160"/>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sp>
            <p:nvSpPr>
              <p:cNvPr id="65672" name="Oval 161"/>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73" name="Oval 162"/>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74" name="Oval 163"/>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75" name="Oval 164"/>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76" name="Group 165"/>
              <p:cNvGrpSpPr>
                <a:grpSpLocks/>
              </p:cNvGrpSpPr>
              <p:nvPr/>
            </p:nvGrpSpPr>
            <p:grpSpPr bwMode="auto">
              <a:xfrm>
                <a:off x="8475" y="7920"/>
                <a:ext cx="1605" cy="540"/>
                <a:chOff x="2160" y="7920"/>
                <a:chExt cx="1605" cy="540"/>
              </a:xfrm>
            </p:grpSpPr>
            <p:sp>
              <p:nvSpPr>
                <p:cNvPr id="65677" name="Oval 166"/>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678" name="Oval 167"/>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648" name="Group 168"/>
            <p:cNvGrpSpPr>
              <a:grpSpLocks/>
            </p:cNvGrpSpPr>
            <p:nvPr/>
          </p:nvGrpSpPr>
          <p:grpSpPr bwMode="auto">
            <a:xfrm>
              <a:off x="2640" y="8400"/>
              <a:ext cx="7920" cy="540"/>
              <a:chOff x="2160" y="7920"/>
              <a:chExt cx="7920" cy="540"/>
            </a:xfrm>
          </p:grpSpPr>
          <p:grpSp>
            <p:nvGrpSpPr>
              <p:cNvPr id="65661" name="Group 169"/>
              <p:cNvGrpSpPr>
                <a:grpSpLocks/>
              </p:cNvGrpSpPr>
              <p:nvPr/>
            </p:nvGrpSpPr>
            <p:grpSpPr bwMode="auto">
              <a:xfrm>
                <a:off x="2160" y="7920"/>
                <a:ext cx="1605" cy="540"/>
                <a:chOff x="2160" y="7920"/>
                <a:chExt cx="1605" cy="540"/>
              </a:xfrm>
            </p:grpSpPr>
            <p:sp>
              <p:nvSpPr>
                <p:cNvPr id="65669" name="Oval 170"/>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70" name="Oval 171"/>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sp>
            <p:nvSpPr>
              <p:cNvPr id="65662" name="Oval 172"/>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63" name="Oval 173"/>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64" name="Oval 174"/>
              <p:cNvSpPr>
                <a:spLocks noChangeArrowheads="1"/>
              </p:cNvSpPr>
              <p:nvPr/>
            </p:nvSpPr>
            <p:spPr bwMode="auto">
              <a:xfrm>
                <a:off x="522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665" name="Oval 175"/>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66" name="Group 176"/>
              <p:cNvGrpSpPr>
                <a:grpSpLocks/>
              </p:cNvGrpSpPr>
              <p:nvPr/>
            </p:nvGrpSpPr>
            <p:grpSpPr bwMode="auto">
              <a:xfrm>
                <a:off x="8475" y="7920"/>
                <a:ext cx="1605" cy="540"/>
                <a:chOff x="2160" y="7920"/>
                <a:chExt cx="1605" cy="540"/>
              </a:xfrm>
            </p:grpSpPr>
            <p:sp>
              <p:nvSpPr>
                <p:cNvPr id="65667" name="Oval 177"/>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668" name="Oval 178"/>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649" name="Group 179"/>
            <p:cNvGrpSpPr>
              <a:grpSpLocks/>
            </p:cNvGrpSpPr>
            <p:nvPr/>
          </p:nvGrpSpPr>
          <p:grpSpPr bwMode="auto">
            <a:xfrm>
              <a:off x="2880" y="8640"/>
              <a:ext cx="7920" cy="540"/>
              <a:chOff x="2160" y="7920"/>
              <a:chExt cx="7920" cy="540"/>
            </a:xfrm>
          </p:grpSpPr>
          <p:grpSp>
            <p:nvGrpSpPr>
              <p:cNvPr id="65651" name="Group 180"/>
              <p:cNvGrpSpPr>
                <a:grpSpLocks/>
              </p:cNvGrpSpPr>
              <p:nvPr/>
            </p:nvGrpSpPr>
            <p:grpSpPr bwMode="auto">
              <a:xfrm>
                <a:off x="2160" y="7920"/>
                <a:ext cx="1605" cy="540"/>
                <a:chOff x="2160" y="7920"/>
                <a:chExt cx="1605" cy="540"/>
              </a:xfrm>
            </p:grpSpPr>
            <p:sp>
              <p:nvSpPr>
                <p:cNvPr id="65659" name="Oval 181"/>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60" name="Oval 182"/>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sp>
            <p:nvSpPr>
              <p:cNvPr id="65652" name="Oval 183"/>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53" name="Oval 184"/>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54" name="Oval 185"/>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55" name="Oval 186"/>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56" name="Group 187"/>
              <p:cNvGrpSpPr>
                <a:grpSpLocks/>
              </p:cNvGrpSpPr>
              <p:nvPr/>
            </p:nvGrpSpPr>
            <p:grpSpPr bwMode="auto">
              <a:xfrm>
                <a:off x="8475" y="7920"/>
                <a:ext cx="1605" cy="540"/>
                <a:chOff x="2160" y="7920"/>
                <a:chExt cx="1605" cy="540"/>
              </a:xfrm>
            </p:grpSpPr>
            <p:sp>
              <p:nvSpPr>
                <p:cNvPr id="65657" name="Oval 188"/>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58" name="Oval 189"/>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sp>
          <p:nvSpPr>
            <p:cNvPr id="65650" name="Line 190"/>
            <p:cNvSpPr>
              <a:spLocks noChangeShapeType="1"/>
            </p:cNvSpPr>
            <p:nvPr/>
          </p:nvSpPr>
          <p:spPr bwMode="auto">
            <a:xfrm rot="13521615" flipH="1">
              <a:off x="4705" y="7679"/>
              <a:ext cx="634" cy="36"/>
            </a:xfrm>
            <a:prstGeom prst="line">
              <a:avLst/>
            </a:prstGeom>
            <a:noFill/>
            <a:ln w="19050">
              <a:solidFill>
                <a:schemeClr val="tx1"/>
              </a:solidFill>
              <a:prstDash val="dash"/>
              <a:round/>
              <a:headEnd/>
              <a:tailEnd/>
            </a:ln>
          </p:spPr>
          <p:txBody>
            <a:bodyPr/>
            <a:lstStyle/>
            <a:p>
              <a:endParaRPr lang="en-US"/>
            </a:p>
          </p:txBody>
        </p:sp>
      </p:grpSp>
      <p:grpSp>
        <p:nvGrpSpPr>
          <p:cNvPr id="65542" name="Group 191"/>
          <p:cNvGrpSpPr>
            <a:grpSpLocks/>
          </p:cNvGrpSpPr>
          <p:nvPr/>
        </p:nvGrpSpPr>
        <p:grpSpPr bwMode="auto">
          <a:xfrm>
            <a:off x="119063" y="1301750"/>
            <a:ext cx="5246687" cy="1060450"/>
            <a:chOff x="2160" y="7380"/>
            <a:chExt cx="9150" cy="1800"/>
          </a:xfrm>
        </p:grpSpPr>
        <p:sp>
          <p:nvSpPr>
            <p:cNvPr id="65599" name="Line 192"/>
            <p:cNvSpPr>
              <a:spLocks noChangeShapeType="1"/>
            </p:cNvSpPr>
            <p:nvPr/>
          </p:nvSpPr>
          <p:spPr bwMode="auto">
            <a:xfrm rot="290364" flipV="1">
              <a:off x="10590" y="8340"/>
              <a:ext cx="720" cy="60"/>
            </a:xfrm>
            <a:prstGeom prst="line">
              <a:avLst/>
            </a:prstGeom>
            <a:noFill/>
            <a:ln w="19050">
              <a:solidFill>
                <a:schemeClr val="tx1"/>
              </a:solidFill>
              <a:prstDash val="dash"/>
              <a:round/>
              <a:headEnd/>
              <a:tailEnd/>
            </a:ln>
          </p:spPr>
          <p:txBody>
            <a:bodyPr/>
            <a:lstStyle/>
            <a:p>
              <a:endParaRPr lang="en-US"/>
            </a:p>
          </p:txBody>
        </p:sp>
        <p:grpSp>
          <p:nvGrpSpPr>
            <p:cNvPr id="65600" name="Group 193"/>
            <p:cNvGrpSpPr>
              <a:grpSpLocks/>
            </p:cNvGrpSpPr>
            <p:nvPr/>
          </p:nvGrpSpPr>
          <p:grpSpPr bwMode="auto">
            <a:xfrm>
              <a:off x="2160" y="7920"/>
              <a:ext cx="7920" cy="540"/>
              <a:chOff x="2160" y="7920"/>
              <a:chExt cx="7920" cy="540"/>
            </a:xfrm>
          </p:grpSpPr>
          <p:grpSp>
            <p:nvGrpSpPr>
              <p:cNvPr id="65635" name="Group 194"/>
              <p:cNvGrpSpPr>
                <a:grpSpLocks/>
              </p:cNvGrpSpPr>
              <p:nvPr/>
            </p:nvGrpSpPr>
            <p:grpSpPr bwMode="auto">
              <a:xfrm>
                <a:off x="2160" y="7920"/>
                <a:ext cx="1605" cy="540"/>
                <a:chOff x="2160" y="7920"/>
                <a:chExt cx="1605" cy="540"/>
              </a:xfrm>
            </p:grpSpPr>
            <p:sp>
              <p:nvSpPr>
                <p:cNvPr id="65643" name="Oval 195"/>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44" name="Oval 196"/>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636" name="Oval 197"/>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37" name="Oval 198"/>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38" name="Oval 199"/>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39" name="Oval 200"/>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40" name="Group 201"/>
              <p:cNvGrpSpPr>
                <a:grpSpLocks/>
              </p:cNvGrpSpPr>
              <p:nvPr/>
            </p:nvGrpSpPr>
            <p:grpSpPr bwMode="auto">
              <a:xfrm>
                <a:off x="8475" y="7920"/>
                <a:ext cx="1605" cy="540"/>
                <a:chOff x="2160" y="7920"/>
                <a:chExt cx="1605" cy="540"/>
              </a:xfrm>
            </p:grpSpPr>
            <p:sp>
              <p:nvSpPr>
                <p:cNvPr id="65641" name="Oval 202"/>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42" name="Oval 203"/>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601" name="Group 204"/>
            <p:cNvGrpSpPr>
              <a:grpSpLocks/>
            </p:cNvGrpSpPr>
            <p:nvPr/>
          </p:nvGrpSpPr>
          <p:grpSpPr bwMode="auto">
            <a:xfrm>
              <a:off x="2400" y="8160"/>
              <a:ext cx="7920" cy="540"/>
              <a:chOff x="2160" y="7920"/>
              <a:chExt cx="7920" cy="540"/>
            </a:xfrm>
          </p:grpSpPr>
          <p:grpSp>
            <p:nvGrpSpPr>
              <p:cNvPr id="65625" name="Group 205"/>
              <p:cNvGrpSpPr>
                <a:grpSpLocks/>
              </p:cNvGrpSpPr>
              <p:nvPr/>
            </p:nvGrpSpPr>
            <p:grpSpPr bwMode="auto">
              <a:xfrm>
                <a:off x="2160" y="7920"/>
                <a:ext cx="1605" cy="540"/>
                <a:chOff x="2160" y="7920"/>
                <a:chExt cx="1605" cy="540"/>
              </a:xfrm>
            </p:grpSpPr>
            <p:sp>
              <p:nvSpPr>
                <p:cNvPr id="65633" name="Oval 206"/>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34" name="Oval 207"/>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626" name="Oval 208"/>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27" name="Oval 209"/>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28" name="Oval 210"/>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29" name="Oval 211"/>
              <p:cNvSpPr>
                <a:spLocks noChangeArrowheads="1"/>
              </p:cNvSpPr>
              <p:nvPr/>
            </p:nvSpPr>
            <p:spPr bwMode="auto">
              <a:xfrm>
                <a:off x="630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nvGrpSpPr>
              <p:cNvPr id="65630" name="Group 212"/>
              <p:cNvGrpSpPr>
                <a:grpSpLocks/>
              </p:cNvGrpSpPr>
              <p:nvPr/>
            </p:nvGrpSpPr>
            <p:grpSpPr bwMode="auto">
              <a:xfrm>
                <a:off x="8475" y="7920"/>
                <a:ext cx="1605" cy="540"/>
                <a:chOff x="2160" y="7920"/>
                <a:chExt cx="1605" cy="540"/>
              </a:xfrm>
            </p:grpSpPr>
            <p:sp>
              <p:nvSpPr>
                <p:cNvPr id="65631" name="Oval 213"/>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32" name="Oval 214"/>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602" name="Group 215"/>
            <p:cNvGrpSpPr>
              <a:grpSpLocks/>
            </p:cNvGrpSpPr>
            <p:nvPr/>
          </p:nvGrpSpPr>
          <p:grpSpPr bwMode="auto">
            <a:xfrm>
              <a:off x="2640" y="8400"/>
              <a:ext cx="7920" cy="540"/>
              <a:chOff x="2160" y="7920"/>
              <a:chExt cx="7920" cy="540"/>
            </a:xfrm>
          </p:grpSpPr>
          <p:grpSp>
            <p:nvGrpSpPr>
              <p:cNvPr id="65615" name="Group 216"/>
              <p:cNvGrpSpPr>
                <a:grpSpLocks/>
              </p:cNvGrpSpPr>
              <p:nvPr/>
            </p:nvGrpSpPr>
            <p:grpSpPr bwMode="auto">
              <a:xfrm>
                <a:off x="2160" y="7920"/>
                <a:ext cx="1605" cy="540"/>
                <a:chOff x="2160" y="7920"/>
                <a:chExt cx="1605" cy="540"/>
              </a:xfrm>
            </p:grpSpPr>
            <p:sp>
              <p:nvSpPr>
                <p:cNvPr id="65623" name="Oval 217"/>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24" name="Oval 218"/>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616" name="Oval 219"/>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17" name="Oval 220"/>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18" name="Oval 221"/>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19" name="Oval 222"/>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20" name="Group 223"/>
              <p:cNvGrpSpPr>
                <a:grpSpLocks/>
              </p:cNvGrpSpPr>
              <p:nvPr/>
            </p:nvGrpSpPr>
            <p:grpSpPr bwMode="auto">
              <a:xfrm>
                <a:off x="8475" y="7920"/>
                <a:ext cx="1605" cy="540"/>
                <a:chOff x="2160" y="7920"/>
                <a:chExt cx="1605" cy="540"/>
              </a:xfrm>
            </p:grpSpPr>
            <p:sp>
              <p:nvSpPr>
                <p:cNvPr id="65621" name="Oval 224"/>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22" name="Oval 225"/>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grpSp>
          <p:nvGrpSpPr>
            <p:cNvPr id="65603" name="Group 226"/>
            <p:cNvGrpSpPr>
              <a:grpSpLocks/>
            </p:cNvGrpSpPr>
            <p:nvPr/>
          </p:nvGrpSpPr>
          <p:grpSpPr bwMode="auto">
            <a:xfrm>
              <a:off x="2880" y="8640"/>
              <a:ext cx="7920" cy="540"/>
              <a:chOff x="2160" y="7920"/>
              <a:chExt cx="7920" cy="540"/>
            </a:xfrm>
          </p:grpSpPr>
          <p:grpSp>
            <p:nvGrpSpPr>
              <p:cNvPr id="65605" name="Group 227"/>
              <p:cNvGrpSpPr>
                <a:grpSpLocks/>
              </p:cNvGrpSpPr>
              <p:nvPr/>
            </p:nvGrpSpPr>
            <p:grpSpPr bwMode="auto">
              <a:xfrm>
                <a:off x="2160" y="7920"/>
                <a:ext cx="1605" cy="540"/>
                <a:chOff x="2160" y="7920"/>
                <a:chExt cx="1605" cy="540"/>
              </a:xfrm>
            </p:grpSpPr>
            <p:sp>
              <p:nvSpPr>
                <p:cNvPr id="65613" name="Oval 228"/>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14" name="Oval 229"/>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606" name="Oval 230"/>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07" name="Oval 231"/>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08" name="Oval 232"/>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609" name="Oval 233"/>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610" name="Group 234"/>
              <p:cNvGrpSpPr>
                <a:grpSpLocks/>
              </p:cNvGrpSpPr>
              <p:nvPr/>
            </p:nvGrpSpPr>
            <p:grpSpPr bwMode="auto">
              <a:xfrm>
                <a:off x="8475" y="7920"/>
                <a:ext cx="1605" cy="540"/>
                <a:chOff x="2160" y="7920"/>
                <a:chExt cx="1605" cy="540"/>
              </a:xfrm>
            </p:grpSpPr>
            <p:sp>
              <p:nvSpPr>
                <p:cNvPr id="65611" name="Oval 235"/>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612" name="Oval 236"/>
                <p:cNvSpPr>
                  <a:spLocks noChangeArrowheads="1"/>
                </p:cNvSpPr>
                <p:nvPr/>
              </p:nvSpPr>
              <p:spPr bwMode="auto">
                <a:xfrm>
                  <a:off x="3225"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grpSp>
        </p:grpSp>
        <p:sp>
          <p:nvSpPr>
            <p:cNvPr id="65604" name="Line 237"/>
            <p:cNvSpPr>
              <a:spLocks noChangeShapeType="1"/>
            </p:cNvSpPr>
            <p:nvPr/>
          </p:nvSpPr>
          <p:spPr bwMode="auto">
            <a:xfrm rot="13521615" flipH="1">
              <a:off x="4705" y="7679"/>
              <a:ext cx="634" cy="36"/>
            </a:xfrm>
            <a:prstGeom prst="line">
              <a:avLst/>
            </a:prstGeom>
            <a:noFill/>
            <a:ln w="19050">
              <a:solidFill>
                <a:schemeClr val="tx1"/>
              </a:solidFill>
              <a:prstDash val="dash"/>
              <a:round/>
              <a:headEnd/>
              <a:tailEnd/>
            </a:ln>
          </p:spPr>
          <p:txBody>
            <a:bodyPr/>
            <a:lstStyle/>
            <a:p>
              <a:endParaRPr lang="en-US"/>
            </a:p>
          </p:txBody>
        </p:sp>
      </p:grpSp>
      <p:sp>
        <p:nvSpPr>
          <p:cNvPr id="65543" name="Rectangle 238"/>
          <p:cNvSpPr>
            <a:spLocks noChangeArrowheads="1"/>
          </p:cNvSpPr>
          <p:nvPr/>
        </p:nvSpPr>
        <p:spPr bwMode="auto">
          <a:xfrm>
            <a:off x="-4953000" y="106045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5544" name="Text Box 239"/>
          <p:cNvSpPr txBox="1">
            <a:spLocks noChangeArrowheads="1"/>
          </p:cNvSpPr>
          <p:nvPr/>
        </p:nvSpPr>
        <p:spPr bwMode="auto">
          <a:xfrm>
            <a:off x="38100" y="3498850"/>
            <a:ext cx="5241925" cy="2973388"/>
          </a:xfrm>
          <a:prstGeom prst="rect">
            <a:avLst/>
          </a:prstGeom>
          <a:noFill/>
          <a:ln w="9525">
            <a:noFill/>
            <a:miter lim="800000"/>
            <a:headEnd/>
            <a:tailEnd/>
          </a:ln>
        </p:spPr>
        <p:txBody>
          <a:bodyPr/>
          <a:lstStyle/>
          <a:p>
            <a:endParaRPr lang="en-US">
              <a:latin typeface="Calibri" pitchFamily="34" charset="0"/>
            </a:endParaRPr>
          </a:p>
        </p:txBody>
      </p:sp>
      <p:grpSp>
        <p:nvGrpSpPr>
          <p:cNvPr id="65545" name="Group 240"/>
          <p:cNvGrpSpPr>
            <a:grpSpLocks/>
          </p:cNvGrpSpPr>
          <p:nvPr/>
        </p:nvGrpSpPr>
        <p:grpSpPr bwMode="auto">
          <a:xfrm>
            <a:off x="119063" y="527050"/>
            <a:ext cx="5246687" cy="1062038"/>
            <a:chOff x="2160" y="7380"/>
            <a:chExt cx="9150" cy="1800"/>
          </a:xfrm>
        </p:grpSpPr>
        <p:sp>
          <p:nvSpPr>
            <p:cNvPr id="65553" name="Line 241"/>
            <p:cNvSpPr>
              <a:spLocks noChangeShapeType="1"/>
            </p:cNvSpPr>
            <p:nvPr/>
          </p:nvSpPr>
          <p:spPr bwMode="auto">
            <a:xfrm rot="290364" flipV="1">
              <a:off x="10590" y="8340"/>
              <a:ext cx="720" cy="60"/>
            </a:xfrm>
            <a:prstGeom prst="line">
              <a:avLst/>
            </a:prstGeom>
            <a:noFill/>
            <a:ln w="19050">
              <a:solidFill>
                <a:schemeClr val="tx1"/>
              </a:solidFill>
              <a:prstDash val="dash"/>
              <a:round/>
              <a:headEnd/>
              <a:tailEnd/>
            </a:ln>
          </p:spPr>
          <p:txBody>
            <a:bodyPr/>
            <a:lstStyle/>
            <a:p>
              <a:endParaRPr lang="en-US"/>
            </a:p>
          </p:txBody>
        </p:sp>
        <p:grpSp>
          <p:nvGrpSpPr>
            <p:cNvPr id="65554" name="Group 242"/>
            <p:cNvGrpSpPr>
              <a:grpSpLocks/>
            </p:cNvGrpSpPr>
            <p:nvPr/>
          </p:nvGrpSpPr>
          <p:grpSpPr bwMode="auto">
            <a:xfrm>
              <a:off x="2160" y="7920"/>
              <a:ext cx="7920" cy="540"/>
              <a:chOff x="2160" y="7920"/>
              <a:chExt cx="7920" cy="540"/>
            </a:xfrm>
          </p:grpSpPr>
          <p:grpSp>
            <p:nvGrpSpPr>
              <p:cNvPr id="65589" name="Group 243"/>
              <p:cNvGrpSpPr>
                <a:grpSpLocks/>
              </p:cNvGrpSpPr>
              <p:nvPr/>
            </p:nvGrpSpPr>
            <p:grpSpPr bwMode="auto">
              <a:xfrm>
                <a:off x="2160" y="7920"/>
                <a:ext cx="1605" cy="540"/>
                <a:chOff x="2160" y="7920"/>
                <a:chExt cx="1605" cy="540"/>
              </a:xfrm>
            </p:grpSpPr>
            <p:sp>
              <p:nvSpPr>
                <p:cNvPr id="65597" name="Oval 244"/>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98" name="Oval 245"/>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590" name="Oval 246"/>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91" name="Oval 247"/>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92" name="Oval 248"/>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93" name="Oval 249"/>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594" name="Group 250"/>
              <p:cNvGrpSpPr>
                <a:grpSpLocks/>
              </p:cNvGrpSpPr>
              <p:nvPr/>
            </p:nvGrpSpPr>
            <p:grpSpPr bwMode="auto">
              <a:xfrm>
                <a:off x="8475" y="7920"/>
                <a:ext cx="1605" cy="540"/>
                <a:chOff x="2160" y="7920"/>
                <a:chExt cx="1605" cy="540"/>
              </a:xfrm>
            </p:grpSpPr>
            <p:sp>
              <p:nvSpPr>
                <p:cNvPr id="65595" name="Oval 251"/>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96" name="Oval 252"/>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555" name="Group 253"/>
            <p:cNvGrpSpPr>
              <a:grpSpLocks/>
            </p:cNvGrpSpPr>
            <p:nvPr/>
          </p:nvGrpSpPr>
          <p:grpSpPr bwMode="auto">
            <a:xfrm>
              <a:off x="2400" y="8160"/>
              <a:ext cx="7920" cy="540"/>
              <a:chOff x="2160" y="7920"/>
              <a:chExt cx="7920" cy="540"/>
            </a:xfrm>
          </p:grpSpPr>
          <p:grpSp>
            <p:nvGrpSpPr>
              <p:cNvPr id="65579" name="Group 254"/>
              <p:cNvGrpSpPr>
                <a:grpSpLocks/>
              </p:cNvGrpSpPr>
              <p:nvPr/>
            </p:nvGrpSpPr>
            <p:grpSpPr bwMode="auto">
              <a:xfrm>
                <a:off x="2160" y="7920"/>
                <a:ext cx="1605" cy="540"/>
                <a:chOff x="2160" y="7920"/>
                <a:chExt cx="1605" cy="540"/>
              </a:xfrm>
            </p:grpSpPr>
            <p:sp>
              <p:nvSpPr>
                <p:cNvPr id="65587" name="Oval 255"/>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88" name="Oval 256"/>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580" name="Oval 257"/>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81" name="Oval 258"/>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82" name="Oval 259"/>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83" name="Oval 260"/>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584" name="Group 261"/>
              <p:cNvGrpSpPr>
                <a:grpSpLocks/>
              </p:cNvGrpSpPr>
              <p:nvPr/>
            </p:nvGrpSpPr>
            <p:grpSpPr bwMode="auto">
              <a:xfrm>
                <a:off x="8475" y="7920"/>
                <a:ext cx="1605" cy="540"/>
                <a:chOff x="2160" y="7920"/>
                <a:chExt cx="1605" cy="540"/>
              </a:xfrm>
            </p:grpSpPr>
            <p:sp>
              <p:nvSpPr>
                <p:cNvPr id="65585" name="Oval 262"/>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86" name="Oval 263"/>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556" name="Group 264"/>
            <p:cNvGrpSpPr>
              <a:grpSpLocks/>
            </p:cNvGrpSpPr>
            <p:nvPr/>
          </p:nvGrpSpPr>
          <p:grpSpPr bwMode="auto">
            <a:xfrm>
              <a:off x="2640" y="8400"/>
              <a:ext cx="7920" cy="540"/>
              <a:chOff x="2160" y="7920"/>
              <a:chExt cx="7920" cy="540"/>
            </a:xfrm>
          </p:grpSpPr>
          <p:grpSp>
            <p:nvGrpSpPr>
              <p:cNvPr id="65569" name="Group 265"/>
              <p:cNvGrpSpPr>
                <a:grpSpLocks/>
              </p:cNvGrpSpPr>
              <p:nvPr/>
            </p:nvGrpSpPr>
            <p:grpSpPr bwMode="auto">
              <a:xfrm>
                <a:off x="2160" y="7920"/>
                <a:ext cx="1605" cy="540"/>
                <a:chOff x="2160" y="7920"/>
                <a:chExt cx="1605" cy="540"/>
              </a:xfrm>
            </p:grpSpPr>
            <p:sp>
              <p:nvSpPr>
                <p:cNvPr id="65577" name="Oval 266"/>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78" name="Oval 267"/>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570" name="Oval 268"/>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71" name="Oval 269"/>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72" name="Oval 270"/>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73" name="Oval 271"/>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574" name="Group 272"/>
              <p:cNvGrpSpPr>
                <a:grpSpLocks/>
              </p:cNvGrpSpPr>
              <p:nvPr/>
            </p:nvGrpSpPr>
            <p:grpSpPr bwMode="auto">
              <a:xfrm>
                <a:off x="8475" y="7920"/>
                <a:ext cx="1605" cy="540"/>
                <a:chOff x="2160" y="7920"/>
                <a:chExt cx="1605" cy="540"/>
              </a:xfrm>
            </p:grpSpPr>
            <p:sp>
              <p:nvSpPr>
                <p:cNvPr id="65575" name="Oval 273"/>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76" name="Oval 274"/>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grpSp>
          <p:nvGrpSpPr>
            <p:cNvPr id="65557" name="Group 275"/>
            <p:cNvGrpSpPr>
              <a:grpSpLocks/>
            </p:cNvGrpSpPr>
            <p:nvPr/>
          </p:nvGrpSpPr>
          <p:grpSpPr bwMode="auto">
            <a:xfrm>
              <a:off x="2880" y="8640"/>
              <a:ext cx="7920" cy="540"/>
              <a:chOff x="2160" y="7920"/>
              <a:chExt cx="7920" cy="540"/>
            </a:xfrm>
          </p:grpSpPr>
          <p:grpSp>
            <p:nvGrpSpPr>
              <p:cNvPr id="65559" name="Group 276"/>
              <p:cNvGrpSpPr>
                <a:grpSpLocks/>
              </p:cNvGrpSpPr>
              <p:nvPr/>
            </p:nvGrpSpPr>
            <p:grpSpPr bwMode="auto">
              <a:xfrm>
                <a:off x="2160" y="7920"/>
                <a:ext cx="1605" cy="540"/>
                <a:chOff x="2160" y="7920"/>
                <a:chExt cx="1605" cy="540"/>
              </a:xfrm>
            </p:grpSpPr>
            <p:sp>
              <p:nvSpPr>
                <p:cNvPr id="65567" name="Oval 277"/>
                <p:cNvSpPr>
                  <a:spLocks noChangeArrowheads="1"/>
                </p:cNvSpPr>
                <p:nvPr/>
              </p:nvSpPr>
              <p:spPr bwMode="auto">
                <a:xfrm>
                  <a:off x="21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68" name="Oval 278"/>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sp>
            <p:nvSpPr>
              <p:cNvPr id="65560" name="Oval 279"/>
              <p:cNvSpPr>
                <a:spLocks noChangeArrowheads="1"/>
              </p:cNvSpPr>
              <p:nvPr/>
            </p:nvSpPr>
            <p:spPr bwMode="auto">
              <a:xfrm>
                <a:off x="426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61" name="Oval 280"/>
              <p:cNvSpPr>
                <a:spLocks noChangeArrowheads="1"/>
              </p:cNvSpPr>
              <p:nvPr/>
            </p:nvSpPr>
            <p:spPr bwMode="auto">
              <a:xfrm>
                <a:off x="738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62" name="Oval 281"/>
              <p:cNvSpPr>
                <a:spLocks noChangeArrowheads="1"/>
              </p:cNvSpPr>
              <p:nvPr/>
            </p:nvSpPr>
            <p:spPr bwMode="auto">
              <a:xfrm>
                <a:off x="522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sp>
            <p:nvSpPr>
              <p:cNvPr id="65563" name="Oval 282"/>
              <p:cNvSpPr>
                <a:spLocks noChangeArrowheads="1"/>
              </p:cNvSpPr>
              <p:nvPr/>
            </p:nvSpPr>
            <p:spPr bwMode="auto">
              <a:xfrm>
                <a:off x="6300"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nvGrpSpPr>
              <p:cNvPr id="65564" name="Group 283"/>
              <p:cNvGrpSpPr>
                <a:grpSpLocks/>
              </p:cNvGrpSpPr>
              <p:nvPr/>
            </p:nvGrpSpPr>
            <p:grpSpPr bwMode="auto">
              <a:xfrm>
                <a:off x="8475" y="7920"/>
                <a:ext cx="1605" cy="540"/>
                <a:chOff x="2160" y="7920"/>
                <a:chExt cx="1605" cy="540"/>
              </a:xfrm>
            </p:grpSpPr>
            <p:sp>
              <p:nvSpPr>
                <p:cNvPr id="65565" name="Oval 284"/>
                <p:cNvSpPr>
                  <a:spLocks noChangeArrowheads="1"/>
                </p:cNvSpPr>
                <p:nvPr/>
              </p:nvSpPr>
              <p:spPr bwMode="auto">
                <a:xfrm>
                  <a:off x="2160" y="7920"/>
                  <a:ext cx="540" cy="540"/>
                </a:xfrm>
                <a:prstGeom prst="ellipse">
                  <a:avLst/>
                </a:prstGeom>
                <a:solidFill>
                  <a:schemeClr val="bg1"/>
                </a:solidFill>
                <a:ln w="19050">
                  <a:solidFill>
                    <a:schemeClr val="tx1"/>
                  </a:solidFill>
                  <a:round/>
                  <a:headEnd/>
                  <a:tailEnd/>
                </a:ln>
              </p:spPr>
              <p:txBody>
                <a:bodyPr/>
                <a:lstStyle/>
                <a:p>
                  <a:endParaRPr lang="en-US">
                    <a:latin typeface="Calibri" pitchFamily="34" charset="0"/>
                  </a:endParaRPr>
                </a:p>
              </p:txBody>
            </p:sp>
            <p:sp>
              <p:nvSpPr>
                <p:cNvPr id="65566" name="Oval 285"/>
                <p:cNvSpPr>
                  <a:spLocks noChangeArrowheads="1"/>
                </p:cNvSpPr>
                <p:nvPr/>
              </p:nvSpPr>
              <p:spPr bwMode="auto">
                <a:xfrm>
                  <a:off x="3225" y="7920"/>
                  <a:ext cx="540" cy="540"/>
                </a:xfrm>
                <a:prstGeom prst="ellipse">
                  <a:avLst/>
                </a:prstGeom>
                <a:solidFill>
                  <a:srgbClr val="FFFFFF"/>
                </a:solidFill>
                <a:ln w="19050">
                  <a:solidFill>
                    <a:schemeClr val="tx1"/>
                  </a:solidFill>
                  <a:round/>
                  <a:headEnd/>
                  <a:tailEnd/>
                </a:ln>
              </p:spPr>
              <p:txBody>
                <a:bodyPr/>
                <a:lstStyle/>
                <a:p>
                  <a:endParaRPr lang="en-US">
                    <a:latin typeface="Calibri" pitchFamily="34" charset="0"/>
                  </a:endParaRPr>
                </a:p>
              </p:txBody>
            </p:sp>
          </p:grpSp>
        </p:grpSp>
        <p:sp>
          <p:nvSpPr>
            <p:cNvPr id="65558" name="Line 286"/>
            <p:cNvSpPr>
              <a:spLocks noChangeShapeType="1"/>
            </p:cNvSpPr>
            <p:nvPr/>
          </p:nvSpPr>
          <p:spPr bwMode="auto">
            <a:xfrm rot="13521615" flipH="1">
              <a:off x="4705" y="7679"/>
              <a:ext cx="634" cy="36"/>
            </a:xfrm>
            <a:prstGeom prst="line">
              <a:avLst/>
            </a:prstGeom>
            <a:noFill/>
            <a:ln w="19050">
              <a:solidFill>
                <a:schemeClr val="tx1"/>
              </a:solidFill>
              <a:prstDash val="dash"/>
              <a:round/>
              <a:headEnd/>
              <a:tailEnd/>
            </a:ln>
          </p:spPr>
          <p:txBody>
            <a:bodyPr/>
            <a:lstStyle/>
            <a:p>
              <a:endParaRPr lang="en-US"/>
            </a:p>
          </p:txBody>
        </p:sp>
      </p:grpSp>
      <p:sp>
        <p:nvSpPr>
          <p:cNvPr id="151839" name="Text Box 287"/>
          <p:cNvSpPr txBox="1">
            <a:spLocks noChangeArrowheads="1"/>
          </p:cNvSpPr>
          <p:nvPr/>
        </p:nvSpPr>
        <p:spPr bwMode="auto">
          <a:xfrm>
            <a:off x="5349875" y="3990975"/>
            <a:ext cx="26670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characters, plate sides </a:t>
            </a:r>
          </a:p>
        </p:txBody>
      </p:sp>
      <p:sp>
        <p:nvSpPr>
          <p:cNvPr id="151840" name="Text Box 288"/>
          <p:cNvSpPr txBox="1">
            <a:spLocks noChangeArrowheads="1"/>
          </p:cNvSpPr>
          <p:nvPr/>
        </p:nvSpPr>
        <p:spPr bwMode="auto">
          <a:xfrm>
            <a:off x="5343525" y="3109913"/>
            <a:ext cx="3800475" cy="517525"/>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generic letter, generic number, L-junctions of sides</a:t>
            </a:r>
          </a:p>
        </p:txBody>
      </p:sp>
      <p:sp>
        <p:nvSpPr>
          <p:cNvPr id="151841" name="Text Box 289"/>
          <p:cNvSpPr txBox="1">
            <a:spLocks noChangeArrowheads="1"/>
          </p:cNvSpPr>
          <p:nvPr/>
        </p:nvSpPr>
        <p:spPr bwMode="auto">
          <a:xfrm>
            <a:off x="5365750" y="914400"/>
            <a:ext cx="31242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license plates</a:t>
            </a:r>
          </a:p>
        </p:txBody>
      </p:sp>
      <p:sp>
        <p:nvSpPr>
          <p:cNvPr id="65549" name="Text Box 290"/>
          <p:cNvSpPr txBox="1">
            <a:spLocks noChangeArrowheads="1"/>
          </p:cNvSpPr>
          <p:nvPr/>
        </p:nvSpPr>
        <p:spPr bwMode="auto">
          <a:xfrm>
            <a:off x="0" y="-304800"/>
            <a:ext cx="8029575" cy="990600"/>
          </a:xfrm>
          <a:prstGeom prst="rect">
            <a:avLst/>
          </a:prstGeom>
          <a:noFill/>
          <a:ln w="9525">
            <a:noFill/>
            <a:miter lim="800000"/>
            <a:headEnd/>
            <a:tailEnd/>
          </a:ln>
        </p:spPr>
        <p:txBody>
          <a:bodyPr/>
          <a:lstStyle/>
          <a:p>
            <a:endParaRPr lang="en-US" sz="2400" b="1">
              <a:solidFill>
                <a:srgbClr val="800000"/>
              </a:solidFill>
              <a:latin typeface="Calibri" pitchFamily="34" charset="0"/>
              <a:cs typeface="Times New Roman" pitchFamily="18" charset="0"/>
            </a:endParaRPr>
          </a:p>
          <a:p>
            <a:pPr eaLnBrk="0" hangingPunct="0"/>
            <a:r>
              <a:rPr lang="en-US" sz="2400" b="1">
                <a:solidFill>
                  <a:srgbClr val="800000"/>
                </a:solidFill>
                <a:latin typeface="Calibri" pitchFamily="34" charset="0"/>
                <a:cs typeface="Times New Roman" pitchFamily="18" charset="0"/>
              </a:rPr>
              <a:t>Architecture</a:t>
            </a:r>
            <a:endParaRPr lang="en-US">
              <a:latin typeface="Calibri" pitchFamily="34" charset="0"/>
            </a:endParaRPr>
          </a:p>
        </p:txBody>
      </p:sp>
      <p:sp>
        <p:nvSpPr>
          <p:cNvPr id="151843" name="Text Box 291"/>
          <p:cNvSpPr txBox="1">
            <a:spLocks noChangeArrowheads="1"/>
          </p:cNvSpPr>
          <p:nvPr/>
        </p:nvSpPr>
        <p:spPr bwMode="auto">
          <a:xfrm>
            <a:off x="5334000" y="4768850"/>
            <a:ext cx="35814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parts of characters, parts of plate sides</a:t>
            </a:r>
          </a:p>
        </p:txBody>
      </p:sp>
      <p:sp>
        <p:nvSpPr>
          <p:cNvPr id="151844" name="Text Box 292"/>
          <p:cNvSpPr txBox="1">
            <a:spLocks noChangeArrowheads="1"/>
          </p:cNvSpPr>
          <p:nvPr/>
        </p:nvSpPr>
        <p:spPr bwMode="auto">
          <a:xfrm>
            <a:off x="5349875" y="2314575"/>
            <a:ext cx="3962400" cy="517525"/>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plate boundaries, strings (2 letters, 3 digits, 3 letters, 4 digits)</a:t>
            </a:r>
          </a:p>
        </p:txBody>
      </p:sp>
      <p:sp>
        <p:nvSpPr>
          <p:cNvPr id="151845" name="Text Box 293"/>
          <p:cNvSpPr txBox="1">
            <a:spLocks noChangeArrowheads="1"/>
          </p:cNvSpPr>
          <p:nvPr/>
        </p:nvSpPr>
        <p:spPr bwMode="auto">
          <a:xfrm>
            <a:off x="5349875" y="1720850"/>
            <a:ext cx="3336925" cy="517525"/>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license numbers (3 digits + 3 letters, 4 digits + 2 letters)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8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8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8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84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39" grpId="0"/>
      <p:bldP spid="151840" grpId="0"/>
      <p:bldP spid="151841" grpId="0"/>
      <p:bldP spid="151843" grpId="0"/>
      <p:bldP spid="1518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pic111"/>
          <p:cNvPicPr>
            <a:picLocks noChangeAspect="1" noChangeArrowheads="1"/>
          </p:cNvPicPr>
          <p:nvPr/>
        </p:nvPicPr>
        <p:blipFill>
          <a:blip r:embed="rId3"/>
          <a:srcRect/>
          <a:stretch>
            <a:fillRect/>
          </a:stretch>
        </p:blipFill>
        <p:spPr bwMode="auto">
          <a:xfrm>
            <a:off x="304800" y="381000"/>
            <a:ext cx="3986213" cy="2970213"/>
          </a:xfrm>
          <a:prstGeom prst="rect">
            <a:avLst/>
          </a:prstGeom>
          <a:noFill/>
          <a:ln w="9525">
            <a:noFill/>
            <a:miter lim="800000"/>
            <a:headEnd/>
            <a:tailEnd/>
          </a:ln>
        </p:spPr>
      </p:pic>
      <p:pic>
        <p:nvPicPr>
          <p:cNvPr id="67586" name="Picture 6" descr="pic111_top32"/>
          <p:cNvPicPr>
            <a:picLocks noChangeAspect="1" noChangeArrowheads="1"/>
          </p:cNvPicPr>
          <p:nvPr/>
        </p:nvPicPr>
        <p:blipFill>
          <a:blip r:embed="rId4"/>
          <a:srcRect/>
          <a:stretch>
            <a:fillRect/>
          </a:stretch>
        </p:blipFill>
        <p:spPr bwMode="auto">
          <a:xfrm>
            <a:off x="4191000" y="381000"/>
            <a:ext cx="3957638" cy="2968625"/>
          </a:xfrm>
          <a:prstGeom prst="rect">
            <a:avLst/>
          </a:prstGeom>
          <a:noFill/>
          <a:ln w="9525">
            <a:noFill/>
            <a:miter lim="800000"/>
            <a:headEnd/>
            <a:tailEnd/>
          </a:ln>
        </p:spPr>
      </p:pic>
      <p:sp>
        <p:nvSpPr>
          <p:cNvPr id="67587" name="Text Box 7"/>
          <p:cNvSpPr txBox="1">
            <a:spLocks noChangeArrowheads="1"/>
          </p:cNvSpPr>
          <p:nvPr/>
        </p:nvSpPr>
        <p:spPr bwMode="auto">
          <a:xfrm>
            <a:off x="152400" y="6248400"/>
            <a:ext cx="184150" cy="366713"/>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7588" name="Text Box 8"/>
          <p:cNvSpPr txBox="1">
            <a:spLocks noChangeArrowheads="1"/>
          </p:cNvSpPr>
          <p:nvPr/>
        </p:nvSpPr>
        <p:spPr bwMode="auto">
          <a:xfrm>
            <a:off x="1360488" y="6096000"/>
            <a:ext cx="1839912" cy="400050"/>
          </a:xfrm>
          <a:prstGeom prst="rect">
            <a:avLst/>
          </a:prstGeom>
          <a:noFill/>
          <a:ln w="9525">
            <a:noFill/>
            <a:miter lim="800000"/>
            <a:headEnd/>
            <a:tailEnd/>
          </a:ln>
        </p:spPr>
        <p:txBody>
          <a:bodyPr wrap="none">
            <a:spAutoFit/>
          </a:bodyPr>
          <a:lstStyle/>
          <a:p>
            <a:r>
              <a:rPr lang="en-US" sz="2000">
                <a:latin typeface="Times New Roman" pitchFamily="18" charset="0"/>
              </a:rPr>
              <a:t>Original Images</a:t>
            </a:r>
          </a:p>
        </p:txBody>
      </p:sp>
      <p:sp>
        <p:nvSpPr>
          <p:cNvPr id="67589" name="Text Box 9"/>
          <p:cNvSpPr txBox="1">
            <a:spLocks noChangeArrowheads="1"/>
          </p:cNvSpPr>
          <p:nvPr/>
        </p:nvSpPr>
        <p:spPr bwMode="auto">
          <a:xfrm>
            <a:off x="5135563" y="6096000"/>
            <a:ext cx="2408237" cy="400050"/>
          </a:xfrm>
          <a:prstGeom prst="rect">
            <a:avLst/>
          </a:prstGeom>
          <a:noFill/>
          <a:ln w="9525">
            <a:noFill/>
            <a:miter lim="800000"/>
            <a:headEnd/>
            <a:tailEnd/>
          </a:ln>
        </p:spPr>
        <p:txBody>
          <a:bodyPr wrap="none">
            <a:spAutoFit/>
          </a:bodyPr>
          <a:lstStyle/>
          <a:p>
            <a:pPr algn="ctr"/>
            <a:r>
              <a:rPr lang="en-US" sz="2000">
                <a:latin typeface="Times New Roman" pitchFamily="18" charset="0"/>
              </a:rPr>
              <a:t>Instantiated Sub-trees</a:t>
            </a:r>
          </a:p>
        </p:txBody>
      </p:sp>
      <p:sp>
        <p:nvSpPr>
          <p:cNvPr id="67590" name="Text Box 11"/>
          <p:cNvSpPr txBox="1">
            <a:spLocks noChangeArrowheads="1"/>
          </p:cNvSpPr>
          <p:nvPr/>
        </p:nvSpPr>
        <p:spPr bwMode="auto">
          <a:xfrm>
            <a:off x="5089525" y="6208713"/>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7591" name="Text Box 13"/>
          <p:cNvSpPr txBox="1">
            <a:spLocks noChangeArrowheads="1"/>
          </p:cNvSpPr>
          <p:nvPr/>
        </p:nvSpPr>
        <p:spPr bwMode="auto">
          <a:xfrm>
            <a:off x="0" y="-304800"/>
            <a:ext cx="8915400" cy="990600"/>
          </a:xfrm>
          <a:prstGeom prst="rect">
            <a:avLst/>
          </a:prstGeom>
          <a:noFill/>
          <a:ln w="9525">
            <a:noFill/>
            <a:miter lim="800000"/>
            <a:headEnd/>
            <a:tailEnd/>
          </a:ln>
        </p:spPr>
        <p:txBody>
          <a:bodyPr/>
          <a:lstStyle/>
          <a:p>
            <a:endParaRPr lang="en-US" sz="2400" b="1">
              <a:solidFill>
                <a:srgbClr val="800000"/>
              </a:solidFill>
              <a:latin typeface="Calibri" pitchFamily="34" charset="0"/>
              <a:cs typeface="Times New Roman" pitchFamily="18" charset="0"/>
            </a:endParaRPr>
          </a:p>
          <a:p>
            <a:pPr eaLnBrk="0" hangingPunct="0"/>
            <a:r>
              <a:rPr lang="en-US" sz="2400" b="1">
                <a:solidFill>
                  <a:srgbClr val="800000"/>
                </a:solidFill>
                <a:latin typeface="Calibri" pitchFamily="34" charset="0"/>
                <a:cs typeface="Times New Roman" pitchFamily="18" charset="0"/>
              </a:rPr>
              <a:t>Image interpretation</a:t>
            </a:r>
            <a:endParaRPr lang="en-US">
              <a:latin typeface="Calibri" pitchFamily="34" charset="0"/>
            </a:endParaRPr>
          </a:p>
        </p:txBody>
      </p:sp>
      <p:pic>
        <p:nvPicPr>
          <p:cNvPr id="67592" name="Picture 2" descr="syn02"/>
          <p:cNvPicPr>
            <a:picLocks noChangeAspect="1" noChangeArrowheads="1"/>
          </p:cNvPicPr>
          <p:nvPr/>
        </p:nvPicPr>
        <p:blipFill>
          <a:blip r:embed="rId5"/>
          <a:srcRect/>
          <a:stretch>
            <a:fillRect/>
          </a:stretch>
        </p:blipFill>
        <p:spPr bwMode="auto">
          <a:xfrm>
            <a:off x="276225" y="3124200"/>
            <a:ext cx="4000500" cy="3000375"/>
          </a:xfrm>
          <a:prstGeom prst="rect">
            <a:avLst/>
          </a:prstGeom>
          <a:noFill/>
          <a:ln w="9525">
            <a:noFill/>
            <a:miter lim="800000"/>
            <a:headEnd/>
            <a:tailEnd/>
          </a:ln>
        </p:spPr>
      </p:pic>
      <p:pic>
        <p:nvPicPr>
          <p:cNvPr id="67593" name="Picture 3" descr="ana_syn02"/>
          <p:cNvPicPr>
            <a:picLocks noChangeAspect="1" noChangeArrowheads="1"/>
          </p:cNvPicPr>
          <p:nvPr/>
        </p:nvPicPr>
        <p:blipFill>
          <a:blip r:embed="rId6"/>
          <a:srcRect/>
          <a:stretch>
            <a:fillRect/>
          </a:stretch>
        </p:blipFill>
        <p:spPr bwMode="auto">
          <a:xfrm>
            <a:off x="4267200" y="3124200"/>
            <a:ext cx="3978275" cy="298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838200" y="1828800"/>
            <a:ext cx="7620000" cy="396875"/>
          </a:xfrm>
          <a:prstGeom prst="rect">
            <a:avLst/>
          </a:prstGeom>
          <a:noFill/>
          <a:ln w="9525">
            <a:noFill/>
            <a:miter lim="800000"/>
            <a:headEnd/>
            <a:tailEnd/>
          </a:ln>
        </p:spPr>
        <p:txBody>
          <a:bodyPr>
            <a:spAutoFit/>
          </a:bodyPr>
          <a:lstStyle/>
          <a:p>
            <a:pPr>
              <a:spcBef>
                <a:spcPct val="50000"/>
              </a:spcBef>
              <a:buFontTx/>
              <a:buChar char="•"/>
            </a:pPr>
            <a:r>
              <a:rPr lang="en-US" sz="2000" b="1">
                <a:latin typeface="Calibri" pitchFamily="34" charset="0"/>
              </a:rPr>
              <a:t> 385 images</a:t>
            </a:r>
          </a:p>
        </p:txBody>
      </p:sp>
      <p:sp>
        <p:nvSpPr>
          <p:cNvPr id="69634" name="Text Box 3"/>
          <p:cNvSpPr txBox="1">
            <a:spLocks noChangeArrowheads="1"/>
          </p:cNvSpPr>
          <p:nvPr/>
        </p:nvSpPr>
        <p:spPr bwMode="auto">
          <a:xfrm>
            <a:off x="838200" y="2667000"/>
            <a:ext cx="7620000" cy="396875"/>
          </a:xfrm>
          <a:prstGeom prst="rect">
            <a:avLst/>
          </a:prstGeom>
          <a:noFill/>
          <a:ln w="9525">
            <a:noFill/>
            <a:miter lim="800000"/>
            <a:headEnd/>
            <a:tailEnd/>
          </a:ln>
        </p:spPr>
        <p:txBody>
          <a:bodyPr>
            <a:spAutoFit/>
          </a:bodyPr>
          <a:lstStyle/>
          <a:p>
            <a:pPr>
              <a:spcBef>
                <a:spcPct val="50000"/>
              </a:spcBef>
              <a:buFontTx/>
              <a:buChar char="•"/>
            </a:pPr>
            <a:r>
              <a:rPr lang="en-US" sz="2000" b="1">
                <a:latin typeface="Calibri" pitchFamily="34" charset="0"/>
              </a:rPr>
              <a:t> Six plates read with mistakes (&gt;98%)</a:t>
            </a:r>
          </a:p>
        </p:txBody>
      </p:sp>
      <p:sp>
        <p:nvSpPr>
          <p:cNvPr id="69635" name="Text Box 4"/>
          <p:cNvSpPr txBox="1">
            <a:spLocks noChangeArrowheads="1"/>
          </p:cNvSpPr>
          <p:nvPr/>
        </p:nvSpPr>
        <p:spPr bwMode="auto">
          <a:xfrm>
            <a:off x="838200" y="3429000"/>
            <a:ext cx="7620000" cy="396875"/>
          </a:xfrm>
          <a:prstGeom prst="rect">
            <a:avLst/>
          </a:prstGeom>
          <a:noFill/>
          <a:ln w="9525">
            <a:noFill/>
            <a:miter lim="800000"/>
            <a:headEnd/>
            <a:tailEnd/>
          </a:ln>
        </p:spPr>
        <p:txBody>
          <a:bodyPr>
            <a:spAutoFit/>
          </a:bodyPr>
          <a:lstStyle/>
          <a:p>
            <a:pPr>
              <a:spcBef>
                <a:spcPct val="50000"/>
              </a:spcBef>
              <a:buFontTx/>
              <a:buChar char="•"/>
            </a:pPr>
            <a:r>
              <a:rPr lang="en-US" sz="2000" b="1">
                <a:latin typeface="Calibri" pitchFamily="34" charset="0"/>
              </a:rPr>
              <a:t> Approx. 99.5% characters read correctly</a:t>
            </a:r>
          </a:p>
        </p:txBody>
      </p:sp>
      <p:sp>
        <p:nvSpPr>
          <p:cNvPr id="69636" name="Text Box 5"/>
          <p:cNvSpPr txBox="1">
            <a:spLocks noChangeArrowheads="1"/>
          </p:cNvSpPr>
          <p:nvPr/>
        </p:nvSpPr>
        <p:spPr bwMode="auto">
          <a:xfrm>
            <a:off x="838200" y="4267200"/>
            <a:ext cx="7620000" cy="396875"/>
          </a:xfrm>
          <a:prstGeom prst="rect">
            <a:avLst/>
          </a:prstGeom>
          <a:noFill/>
          <a:ln w="9525">
            <a:noFill/>
            <a:miter lim="800000"/>
            <a:headEnd/>
            <a:tailEnd/>
          </a:ln>
        </p:spPr>
        <p:txBody>
          <a:bodyPr>
            <a:spAutoFit/>
          </a:bodyPr>
          <a:lstStyle/>
          <a:p>
            <a:pPr>
              <a:spcBef>
                <a:spcPct val="50000"/>
              </a:spcBef>
              <a:buFontTx/>
              <a:buChar char="•"/>
            </a:pPr>
            <a:r>
              <a:rPr lang="en-US" sz="2000" b="1">
                <a:latin typeface="Calibri" pitchFamily="34" charset="0"/>
              </a:rPr>
              <a:t> Zero false positives</a:t>
            </a:r>
          </a:p>
        </p:txBody>
      </p:sp>
      <p:sp>
        <p:nvSpPr>
          <p:cNvPr id="69637" name="Text Box 7"/>
          <p:cNvSpPr txBox="1">
            <a:spLocks noChangeArrowheads="1"/>
          </p:cNvSpPr>
          <p:nvPr/>
        </p:nvSpPr>
        <p:spPr bwMode="auto">
          <a:xfrm>
            <a:off x="0" y="-304800"/>
            <a:ext cx="8915400" cy="990600"/>
          </a:xfrm>
          <a:prstGeom prst="rect">
            <a:avLst/>
          </a:prstGeom>
          <a:noFill/>
          <a:ln w="9525">
            <a:noFill/>
            <a:miter lim="800000"/>
            <a:headEnd/>
            <a:tailEnd/>
          </a:ln>
        </p:spPr>
        <p:txBody>
          <a:bodyPr/>
          <a:lstStyle/>
          <a:p>
            <a:endParaRPr lang="en-US" sz="2400" b="1">
              <a:solidFill>
                <a:srgbClr val="800000"/>
              </a:solidFill>
              <a:latin typeface="Calibri" pitchFamily="34" charset="0"/>
              <a:cs typeface="Times New Roman" pitchFamily="18" charset="0"/>
            </a:endParaRPr>
          </a:p>
          <a:p>
            <a:pPr eaLnBrk="0" hangingPunct="0"/>
            <a:r>
              <a:rPr lang="en-US" sz="2400" b="1">
                <a:solidFill>
                  <a:srgbClr val="800000"/>
                </a:solidFill>
                <a:latin typeface="Calibri" pitchFamily="34" charset="0"/>
                <a:cs typeface="Times New Roman" pitchFamily="18" charset="0"/>
              </a:rPr>
              <a:t>Performance</a:t>
            </a:r>
            <a:endParaRPr lang="en-US">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1597025" y="5272088"/>
            <a:ext cx="1303338" cy="396875"/>
          </a:xfrm>
          <a:prstGeom prst="rect">
            <a:avLst/>
          </a:prstGeom>
          <a:noFill/>
          <a:ln w="9525">
            <a:noFill/>
            <a:miter lim="800000"/>
            <a:headEnd/>
            <a:tailEnd/>
          </a:ln>
        </p:spPr>
        <p:txBody>
          <a:bodyPr wrap="none">
            <a:spAutoFit/>
          </a:bodyPr>
          <a:lstStyle/>
          <a:p>
            <a:r>
              <a:rPr lang="en-US" sz="2000">
                <a:latin typeface="Times New Roman" pitchFamily="18" charset="0"/>
              </a:rPr>
              <a:t>Test image</a:t>
            </a:r>
          </a:p>
        </p:txBody>
      </p:sp>
      <p:sp>
        <p:nvSpPr>
          <p:cNvPr id="71682" name="Text Box 3"/>
          <p:cNvSpPr txBox="1">
            <a:spLocks noChangeArrowheads="1"/>
          </p:cNvSpPr>
          <p:nvPr/>
        </p:nvSpPr>
        <p:spPr bwMode="auto">
          <a:xfrm>
            <a:off x="6032500" y="5272088"/>
            <a:ext cx="1374775" cy="396875"/>
          </a:xfrm>
          <a:prstGeom prst="rect">
            <a:avLst/>
          </a:prstGeom>
          <a:noFill/>
          <a:ln w="9525">
            <a:noFill/>
            <a:miter lim="800000"/>
            <a:headEnd/>
            <a:tailEnd/>
          </a:ln>
        </p:spPr>
        <p:txBody>
          <a:bodyPr wrap="none">
            <a:spAutoFit/>
          </a:bodyPr>
          <a:lstStyle/>
          <a:p>
            <a:r>
              <a:rPr lang="en-US" sz="2000">
                <a:latin typeface="Times New Roman" pitchFamily="18" charset="0"/>
              </a:rPr>
              <a:t>Top objects</a:t>
            </a:r>
          </a:p>
        </p:txBody>
      </p:sp>
      <p:sp>
        <p:nvSpPr>
          <p:cNvPr id="71683" name="Text Box 4"/>
          <p:cNvSpPr txBox="1">
            <a:spLocks noChangeArrowheads="1"/>
          </p:cNvSpPr>
          <p:nvPr/>
        </p:nvSpPr>
        <p:spPr bwMode="auto">
          <a:xfrm>
            <a:off x="533400" y="6232525"/>
            <a:ext cx="8229600"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Number of visits to each pixel.  Left: linear scale  Right: log scale</a:t>
            </a:r>
          </a:p>
        </p:txBody>
      </p:sp>
      <p:pic>
        <p:nvPicPr>
          <p:cNvPr id="71684" name="Picture 5" descr="syn02"/>
          <p:cNvPicPr>
            <a:picLocks noChangeAspect="1" noChangeArrowheads="1"/>
          </p:cNvPicPr>
          <p:nvPr/>
        </p:nvPicPr>
        <p:blipFill>
          <a:blip r:embed="rId3"/>
          <a:srcRect/>
          <a:stretch>
            <a:fillRect/>
          </a:stretch>
        </p:blipFill>
        <p:spPr bwMode="auto">
          <a:xfrm>
            <a:off x="533400" y="381000"/>
            <a:ext cx="3994150" cy="2995613"/>
          </a:xfrm>
          <a:prstGeom prst="rect">
            <a:avLst/>
          </a:prstGeom>
          <a:noFill/>
          <a:ln w="9525">
            <a:noFill/>
            <a:miter lim="800000"/>
            <a:headEnd/>
            <a:tailEnd/>
          </a:ln>
        </p:spPr>
      </p:pic>
      <p:pic>
        <p:nvPicPr>
          <p:cNvPr id="71685" name="Picture 6" descr="syn02_parse"/>
          <p:cNvPicPr>
            <a:picLocks noChangeAspect="1" noChangeArrowheads="1"/>
          </p:cNvPicPr>
          <p:nvPr/>
        </p:nvPicPr>
        <p:blipFill>
          <a:blip r:embed="rId4"/>
          <a:srcRect/>
          <a:stretch>
            <a:fillRect/>
          </a:stretch>
        </p:blipFill>
        <p:spPr bwMode="auto">
          <a:xfrm>
            <a:off x="4572000" y="396875"/>
            <a:ext cx="3994150" cy="2995613"/>
          </a:xfrm>
          <a:prstGeom prst="rect">
            <a:avLst/>
          </a:prstGeom>
          <a:noFill/>
          <a:ln w="9525">
            <a:noFill/>
            <a:miter lim="800000"/>
            <a:headEnd/>
            <a:tailEnd/>
          </a:ln>
        </p:spPr>
      </p:pic>
      <p:pic>
        <p:nvPicPr>
          <p:cNvPr id="71686" name="Picture 7" descr="syn02_map"/>
          <p:cNvPicPr>
            <a:picLocks noChangeAspect="1" noChangeArrowheads="1"/>
          </p:cNvPicPr>
          <p:nvPr/>
        </p:nvPicPr>
        <p:blipFill>
          <a:blip r:embed="rId5"/>
          <a:srcRect/>
          <a:stretch>
            <a:fillRect/>
          </a:stretch>
        </p:blipFill>
        <p:spPr bwMode="auto">
          <a:xfrm>
            <a:off x="530225" y="3284538"/>
            <a:ext cx="3994150" cy="2995612"/>
          </a:xfrm>
          <a:prstGeom prst="rect">
            <a:avLst/>
          </a:prstGeom>
          <a:noFill/>
          <a:ln w="9525">
            <a:noFill/>
            <a:miter lim="800000"/>
            <a:headEnd/>
            <a:tailEnd/>
          </a:ln>
        </p:spPr>
      </p:pic>
      <p:pic>
        <p:nvPicPr>
          <p:cNvPr id="71687" name="Picture 8" descr="syn02_logmap"/>
          <p:cNvPicPr>
            <a:picLocks noChangeAspect="1" noChangeArrowheads="1"/>
          </p:cNvPicPr>
          <p:nvPr/>
        </p:nvPicPr>
        <p:blipFill>
          <a:blip r:embed="rId6"/>
          <a:srcRect/>
          <a:stretch>
            <a:fillRect/>
          </a:stretch>
        </p:blipFill>
        <p:spPr bwMode="auto">
          <a:xfrm>
            <a:off x="4572000" y="3295650"/>
            <a:ext cx="3994150" cy="2995613"/>
          </a:xfrm>
          <a:prstGeom prst="rect">
            <a:avLst/>
          </a:prstGeom>
          <a:noFill/>
          <a:ln w="9525">
            <a:noFill/>
            <a:miter lim="800000"/>
            <a:headEnd/>
            <a:tailEnd/>
          </a:ln>
        </p:spPr>
      </p:pic>
      <p:sp>
        <p:nvSpPr>
          <p:cNvPr id="71688" name="Text Box 9"/>
          <p:cNvSpPr txBox="1">
            <a:spLocks noChangeArrowheads="1"/>
          </p:cNvSpPr>
          <p:nvPr/>
        </p:nvSpPr>
        <p:spPr bwMode="auto">
          <a:xfrm>
            <a:off x="0" y="-304800"/>
            <a:ext cx="8029575" cy="990600"/>
          </a:xfrm>
          <a:prstGeom prst="rect">
            <a:avLst/>
          </a:prstGeom>
          <a:noFill/>
          <a:ln w="9525">
            <a:noFill/>
            <a:miter lim="800000"/>
            <a:headEnd/>
            <a:tailEnd/>
          </a:ln>
        </p:spPr>
        <p:txBody>
          <a:bodyPr/>
          <a:lstStyle/>
          <a:p>
            <a:endParaRPr lang="en-US" sz="2400" b="1">
              <a:solidFill>
                <a:srgbClr val="800000"/>
              </a:solidFill>
              <a:latin typeface="Calibri" pitchFamily="34" charset="0"/>
              <a:cs typeface="Times New Roman" pitchFamily="18" charset="0"/>
            </a:endParaRPr>
          </a:p>
          <a:p>
            <a:pPr eaLnBrk="0" hangingPunct="0"/>
            <a:r>
              <a:rPr lang="en-US" sz="2400" b="1">
                <a:solidFill>
                  <a:srgbClr val="800000"/>
                </a:solidFill>
                <a:latin typeface="Calibri" pitchFamily="34" charset="0"/>
                <a:cs typeface="Times New Roman" pitchFamily="18" charset="0"/>
              </a:rPr>
              <a:t>Efficient computation: depth-first search</a:t>
            </a:r>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subTitle" idx="4294967295"/>
          </p:nvPr>
        </p:nvSpPr>
        <p:spPr>
          <a:xfrm>
            <a:off x="762000" y="1600200"/>
            <a:ext cx="6705600" cy="2438400"/>
          </a:xfrm>
        </p:spPr>
        <p:txBody>
          <a:bodyPr/>
          <a:lstStyle/>
          <a:p>
            <a:pPr marL="0" indent="0" eaLnBrk="1" hangingPunct="1">
              <a:buFont typeface="Arial" charset="0"/>
              <a:buNone/>
            </a:pPr>
            <a:r>
              <a:rPr lang="en-US" sz="2400" i="1" smtClean="0"/>
              <a:t>Compositional </a:t>
            </a:r>
            <a:r>
              <a:rPr lang="en-US" sz="2400" smtClean="0"/>
              <a:t>generative models require a flexible, “universal,” representation format for relationships.</a:t>
            </a:r>
          </a:p>
          <a:p>
            <a:pPr marL="0" indent="0" eaLnBrk="1" hangingPunct="1">
              <a:buFont typeface="Arial" charset="0"/>
              <a:buNone/>
            </a:pPr>
            <a:endParaRPr lang="en-US" sz="2400" smtClean="0"/>
          </a:p>
          <a:p>
            <a:pPr marL="0" indent="0" eaLnBrk="1" hangingPunct="1">
              <a:buFont typeface="Arial" charset="0"/>
              <a:buNone/>
            </a:pPr>
            <a:r>
              <a:rPr lang="en-US" sz="2400" smtClean="0"/>
              <a:t>How is this achieved in the brain?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3032125" y="2322513"/>
            <a:ext cx="184150" cy="366712"/>
          </a:xfrm>
          <a:prstGeom prst="rect">
            <a:avLst/>
          </a:prstGeom>
          <a:noFill/>
          <a:ln w="9525">
            <a:noFill/>
            <a:miter lim="800000"/>
            <a:headEnd/>
            <a:tailEnd/>
          </a:ln>
        </p:spPr>
        <p:txBody>
          <a:bodyPr wrap="none">
            <a:spAutoFit/>
          </a:bodyPr>
          <a:lstStyle/>
          <a:p>
            <a:endParaRPr lang="en-US"/>
          </a:p>
        </p:txBody>
      </p:sp>
      <p:sp>
        <p:nvSpPr>
          <p:cNvPr id="73730" name="Text Box 5"/>
          <p:cNvSpPr txBox="1">
            <a:spLocks noChangeArrowheads="1"/>
          </p:cNvSpPr>
          <p:nvPr/>
        </p:nvSpPr>
        <p:spPr bwMode="auto">
          <a:xfrm>
            <a:off x="914400" y="914400"/>
            <a:ext cx="6934200" cy="3662363"/>
          </a:xfrm>
          <a:prstGeom prst="rect">
            <a:avLst/>
          </a:prstGeom>
          <a:noFill/>
          <a:ln w="9525">
            <a:noFill/>
            <a:miter lim="800000"/>
            <a:headEnd/>
            <a:tailEnd/>
          </a:ln>
        </p:spPr>
        <p:txBody>
          <a:bodyPr>
            <a:spAutoFit/>
          </a:bodyPr>
          <a:lstStyle/>
          <a:p>
            <a:pPr marL="342900" indent="-342900"/>
            <a:r>
              <a:rPr lang="en-US"/>
              <a:t>Computation and learning are much harder in generative models than in discriminative models.</a:t>
            </a:r>
          </a:p>
          <a:p>
            <a:pPr marL="342900" indent="-342900"/>
            <a:endParaRPr lang="en-US"/>
          </a:p>
          <a:p>
            <a:pPr marL="342900" indent="-342900"/>
            <a:r>
              <a:rPr lang="en-US"/>
              <a:t>In a tree (or “forest”) architecture, dynamic programming algorithms can be used.</a:t>
            </a:r>
          </a:p>
          <a:p>
            <a:pPr marL="342900" indent="-342900"/>
            <a:endParaRPr lang="en-US"/>
          </a:p>
          <a:p>
            <a:pPr marL="342900" indent="-342900"/>
            <a:r>
              <a:rPr lang="en-US"/>
              <a:t>The general learning (“parameter estimation”) method:</a:t>
            </a:r>
          </a:p>
          <a:p>
            <a:pPr marL="342900" indent="-342900"/>
            <a:endParaRPr lang="en-US"/>
          </a:p>
          <a:p>
            <a:pPr marL="342900" indent="-342900">
              <a:buFontTx/>
              <a:buAutoNum type="arabicPeriod"/>
            </a:pPr>
            <a:r>
              <a:rPr lang="en-US"/>
              <a:t>Use your model</a:t>
            </a:r>
          </a:p>
          <a:p>
            <a:pPr marL="342900" indent="-342900">
              <a:buFontTx/>
              <a:buAutoNum type="arabicPeriod"/>
            </a:pPr>
            <a:r>
              <a:rPr lang="en-US"/>
              <a:t>Update your model parameters</a:t>
            </a:r>
          </a:p>
          <a:p>
            <a:pPr marL="342900" indent="-342900">
              <a:buFontTx/>
              <a:buAutoNum type="arabicPeriod"/>
            </a:pPr>
            <a:r>
              <a:rPr lang="en-US"/>
              <a:t>Iterate</a:t>
            </a:r>
          </a:p>
          <a:p>
            <a:pPr marL="342900" indent="-342900"/>
            <a:endParaRPr lang="en-US"/>
          </a:p>
          <a:p>
            <a:pPr marL="342900" indent="-342900"/>
            <a:endParaRPr lang="en-US"/>
          </a:p>
        </p:txBody>
      </p:sp>
      <p:sp>
        <p:nvSpPr>
          <p:cNvPr id="73731" name="AutoShape 6"/>
          <p:cNvSpPr>
            <a:spLocks noChangeArrowheads="1"/>
          </p:cNvSpPr>
          <p:nvPr/>
        </p:nvSpPr>
        <p:spPr bwMode="auto">
          <a:xfrm>
            <a:off x="1600200" y="4267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73732" name="Rectangle 7"/>
          <p:cNvSpPr>
            <a:spLocks noChangeArrowheads="1"/>
          </p:cNvSpPr>
          <p:nvPr/>
        </p:nvSpPr>
        <p:spPr bwMode="auto">
          <a:xfrm>
            <a:off x="2971800" y="4343400"/>
            <a:ext cx="4840288" cy="1200150"/>
          </a:xfrm>
          <a:prstGeom prst="rect">
            <a:avLst/>
          </a:prstGeom>
          <a:noFill/>
          <a:ln w="9525">
            <a:noFill/>
            <a:miter lim="800000"/>
            <a:headEnd/>
            <a:tailEnd/>
          </a:ln>
        </p:spPr>
        <p:txBody>
          <a:bodyPr wrap="none">
            <a:spAutoFit/>
          </a:bodyPr>
          <a:lstStyle/>
          <a:p>
            <a:r>
              <a:rPr lang="en-US"/>
              <a:t>Expectation-Maximization (EM)</a:t>
            </a:r>
          </a:p>
          <a:p>
            <a:endParaRPr lang="en-US"/>
          </a:p>
          <a:p>
            <a:r>
              <a:rPr lang="en-US"/>
              <a:t>(see book for connection to Hebbian plasticity</a:t>
            </a:r>
          </a:p>
          <a:p>
            <a:r>
              <a:rPr lang="en-US"/>
              <a:t>and wake-sleep algorithm)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p:cNvSpPr>
          <p:nvPr>
            <p:ph type="body" idx="1"/>
          </p:nvPr>
        </p:nvSpPr>
        <p:spPr>
          <a:xfrm>
            <a:off x="762000" y="1752600"/>
            <a:ext cx="7162800" cy="2819400"/>
          </a:xfrm>
        </p:spPr>
        <p:txBody>
          <a:bodyPr/>
          <a:lstStyle/>
          <a:p>
            <a:pPr eaLnBrk="1" hangingPunct="1">
              <a:lnSpc>
                <a:spcPct val="80000"/>
              </a:lnSpc>
              <a:buFont typeface="Arial" charset="0"/>
              <a:buNone/>
            </a:pPr>
            <a:r>
              <a:rPr lang="en-US" sz="2400" smtClean="0"/>
              <a:t>EM algorithm for learning a mixture of Gaussians:</a:t>
            </a:r>
          </a:p>
          <a:p>
            <a:pPr eaLnBrk="1" hangingPunct="1">
              <a:lnSpc>
                <a:spcPct val="80000"/>
              </a:lnSpc>
              <a:buFont typeface="Arial" charset="0"/>
              <a:buNone/>
            </a:pPr>
            <a:r>
              <a:rPr lang="en-US" sz="2400" smtClean="0"/>
              <a:t>	Chapter 10 from </a:t>
            </a:r>
            <a:r>
              <a:rPr lang="en-US" sz="2400" u="sng" smtClean="0">
                <a:hlinkClick r:id="rId3"/>
              </a:rPr>
              <a:t>Dayan and Abbott</a:t>
            </a:r>
            <a:endParaRPr lang="en-US" sz="2400" u="sng" smtClean="0"/>
          </a:p>
          <a:p>
            <a:pPr lvl="1" eaLnBrk="1" hangingPunct="1">
              <a:lnSpc>
                <a:spcPct val="80000"/>
              </a:lnSpc>
              <a:buFont typeface="Arial" charset="0"/>
              <a:buNone/>
            </a:pPr>
            <a:r>
              <a:rPr lang="en-US" sz="1800" smtClean="0"/>
              <a:t>caution:</a:t>
            </a:r>
            <a:r>
              <a:rPr lang="en-US" sz="2000" smtClean="0"/>
              <a:t> </a:t>
            </a:r>
          </a:p>
          <a:p>
            <a:pPr lvl="2" eaLnBrk="1" hangingPunct="1">
              <a:lnSpc>
                <a:spcPct val="80000"/>
              </a:lnSpc>
              <a:buFont typeface="Arial" charset="0"/>
              <a:buNone/>
            </a:pPr>
            <a:r>
              <a:rPr lang="en-US" sz="1800" smtClean="0"/>
              <a:t>observables are “inputs”</a:t>
            </a:r>
          </a:p>
          <a:p>
            <a:pPr lvl="2" eaLnBrk="1" hangingPunct="1">
              <a:lnSpc>
                <a:spcPct val="80000"/>
              </a:lnSpc>
              <a:buFont typeface="Arial" charset="0"/>
              <a:buNone/>
            </a:pPr>
            <a:r>
              <a:rPr lang="en-US" sz="1800" smtClean="0"/>
              <a:t>causes are “outputs”</a:t>
            </a:r>
          </a:p>
          <a:p>
            <a:pPr eaLnBrk="1" hangingPunct="1">
              <a:lnSpc>
                <a:spcPct val="80000"/>
              </a:lnSpc>
              <a:buFont typeface="Arial" charset="0"/>
              <a:buNone/>
            </a:pPr>
            <a:endParaRPr lang="en-US" sz="2400" u="sng" smtClean="0"/>
          </a:p>
          <a:p>
            <a:pPr eaLnBrk="1" hangingPunct="1">
              <a:lnSpc>
                <a:spcPct val="80000"/>
              </a:lnSpc>
              <a:buFont typeface="Arial" charset="0"/>
              <a:buNone/>
            </a:pPr>
            <a:r>
              <a:rPr lang="en-US" sz="2400" smtClean="0"/>
              <a:t>Elementary, non-probabilistic, version: k-means clustering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p:cNvSpPr>
          <p:nvPr>
            <p:ph type="body" idx="4294967295"/>
          </p:nvPr>
        </p:nvSpPr>
        <p:spPr>
          <a:xfrm>
            <a:off x="533400" y="762000"/>
            <a:ext cx="7162800" cy="4648200"/>
          </a:xfrm>
        </p:spPr>
        <p:txBody>
          <a:bodyPr/>
          <a:lstStyle/>
          <a:p>
            <a:pPr>
              <a:lnSpc>
                <a:spcPct val="80000"/>
              </a:lnSpc>
              <a:buFont typeface="Arial" charset="0"/>
              <a:buNone/>
            </a:pPr>
            <a:r>
              <a:rPr lang="en-US" sz="2000" smtClean="0"/>
              <a:t>The </a:t>
            </a:r>
            <a:r>
              <a:rPr lang="en-US" sz="2000" i="1" smtClean="0"/>
              <a:t>Markov dilemma</a:t>
            </a:r>
            <a:r>
              <a:rPr lang="en-US" sz="2000" smtClean="0"/>
              <a:t>:</a:t>
            </a:r>
          </a:p>
          <a:p>
            <a:pPr>
              <a:lnSpc>
                <a:spcPct val="80000"/>
              </a:lnSpc>
              <a:buFont typeface="Arial" charset="0"/>
              <a:buNone/>
            </a:pPr>
            <a:r>
              <a:rPr lang="en-US" sz="2000" smtClean="0"/>
              <a:t>On the one hand, the Markov property of Bayesian nets and of probabilistic context-free grammars provides an appealing framework for computation and learning. On the other hand, the expressive power of Markovian models is limited to the context-free class, whereas, as illustrated in the articial CAPTCHA tasks but as is also abundantly clear from everyday examples of scene interpretation or language parsing, the computations performed by our brains are unmistakably context- and content-dependent.</a:t>
            </a:r>
          </a:p>
          <a:p>
            <a:pPr>
              <a:lnSpc>
                <a:spcPct val="80000"/>
              </a:lnSpc>
              <a:buFont typeface="Arial" charset="0"/>
              <a:buNone/>
            </a:pPr>
            <a:endParaRPr lang="en-US" sz="2000" smtClean="0"/>
          </a:p>
          <a:p>
            <a:pPr>
              <a:lnSpc>
                <a:spcPct val="80000"/>
              </a:lnSpc>
              <a:buFont typeface="Arial" charset="0"/>
              <a:buNone/>
            </a:pPr>
            <a:r>
              <a:rPr lang="en-US" sz="2000" smtClean="0"/>
              <a:t>Incorporating, in a principled way, context dependency and vertical computing into current vision models is thus, we believe, one of the main challenges facing any attempt to reduce the “ROC gap” between CV and NV.</a:t>
            </a:r>
          </a:p>
          <a:p>
            <a:pPr eaLnBrk="1" hangingPunct="1">
              <a:lnSpc>
                <a:spcPct val="80000"/>
              </a:lnSpc>
              <a:buFont typeface="Arial" charset="0"/>
              <a:buNone/>
            </a:pPr>
            <a:r>
              <a:rPr lang="en-US" sz="200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p:cNvPicPr>
            <a:picLocks noChangeAspect="1" noChangeArrowheads="1"/>
          </p:cNvPicPr>
          <p:nvPr/>
        </p:nvPicPr>
        <p:blipFill>
          <a:blip r:embed="rId3"/>
          <a:srcRect l="26694" t="26268" r="6866" b="10689"/>
          <a:stretch>
            <a:fillRect/>
          </a:stretch>
        </p:blipFill>
        <p:spPr bwMode="auto">
          <a:xfrm>
            <a:off x="1676400" y="0"/>
            <a:ext cx="5867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subTitle" idx="4294967295"/>
          </p:nvPr>
        </p:nvSpPr>
        <p:spPr>
          <a:xfrm>
            <a:off x="533400" y="1371600"/>
            <a:ext cx="7772400" cy="2819400"/>
          </a:xfrm>
        </p:spPr>
        <p:txBody>
          <a:bodyPr/>
          <a:lstStyle/>
          <a:p>
            <a:pPr marL="0" indent="0" eaLnBrk="1" hangingPunct="1">
              <a:buFont typeface="Arial" charset="0"/>
              <a:buNone/>
            </a:pPr>
            <a:r>
              <a:rPr lang="en-US" sz="2400" smtClean="0"/>
              <a:t>Will discuss above issues through illustrative examples</a:t>
            </a:r>
          </a:p>
          <a:p>
            <a:pPr marL="0" indent="0" eaLnBrk="1" hangingPunct="1">
              <a:buFont typeface="Arial" charset="0"/>
              <a:buNone/>
            </a:pPr>
            <a:r>
              <a:rPr lang="en-US" sz="2400" smtClean="0"/>
              <a:t>taken from:</a:t>
            </a:r>
          </a:p>
          <a:p>
            <a:pPr marL="0" indent="0" eaLnBrk="1" hangingPunct="1">
              <a:buFont typeface="Arial" charset="0"/>
              <a:buNone/>
            </a:pPr>
            <a:endParaRPr lang="en-US" sz="2400" smtClean="0"/>
          </a:p>
          <a:p>
            <a:pPr lvl="1" eaLnBrk="1" hangingPunct="1"/>
            <a:r>
              <a:rPr lang="en-US" sz="2400" smtClean="0"/>
              <a:t>computational/theoretical neuroscience</a:t>
            </a:r>
          </a:p>
          <a:p>
            <a:pPr lvl="1" eaLnBrk="1" hangingPunct="1"/>
            <a:r>
              <a:rPr lang="en-US" sz="2400" smtClean="0"/>
              <a:t>computer vision</a:t>
            </a:r>
          </a:p>
          <a:p>
            <a:pPr lvl="1" eaLnBrk="1" hangingPunct="1"/>
            <a:r>
              <a:rPr lang="en-US" sz="2400" smtClean="0"/>
              <a:t>artificial neural networks</a:t>
            </a: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High-quality image (310K) - Opens new window"/>
          <p:cNvPicPr>
            <a:picLocks noGrp="1" noChangeAspect="1" noChangeArrowheads="1"/>
          </p:cNvPicPr>
          <p:nvPr>
            <p:ph type="body" idx="1"/>
          </p:nvPr>
        </p:nvPicPr>
        <p:blipFill>
          <a:blip r:embed="rId3"/>
          <a:srcRect/>
          <a:stretch>
            <a:fillRect/>
          </a:stretch>
        </p:blipFill>
        <p:spPr>
          <a:xfrm>
            <a:off x="3203575" y="2046288"/>
            <a:ext cx="2735263" cy="2613025"/>
          </a:xfrm>
        </p:spPr>
      </p:pic>
      <p:sp>
        <p:nvSpPr>
          <p:cNvPr id="22530" name="Rectangle 4"/>
          <p:cNvSpPr>
            <a:spLocks noChangeArrowheads="1"/>
          </p:cNvSpPr>
          <p:nvPr/>
        </p:nvSpPr>
        <p:spPr bwMode="auto">
          <a:xfrm>
            <a:off x="1600200" y="762000"/>
            <a:ext cx="2546350" cy="366713"/>
          </a:xfrm>
          <a:prstGeom prst="rect">
            <a:avLst/>
          </a:prstGeom>
          <a:noFill/>
          <a:ln w="9525">
            <a:noFill/>
            <a:miter lim="800000"/>
            <a:headEnd/>
            <a:tailEnd/>
          </a:ln>
        </p:spPr>
        <p:txBody>
          <a:bodyPr wrap="none">
            <a:spAutoFit/>
          </a:bodyPr>
          <a:lstStyle/>
          <a:p>
            <a:pPr eaLnBrk="0" hangingPunct="0">
              <a:spcBef>
                <a:spcPct val="20000"/>
              </a:spcBef>
              <a:buFont typeface="Arial" charset="0"/>
              <a:buNone/>
            </a:pPr>
            <a:r>
              <a:rPr lang="en-US"/>
              <a:t>Hubel and Wiesel 1959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body" idx="1"/>
          </p:nvPr>
        </p:nvSpPr>
        <p:spPr>
          <a:xfrm>
            <a:off x="457200" y="381000"/>
            <a:ext cx="8229600" cy="1828800"/>
          </a:xfrm>
        </p:spPr>
        <p:txBody>
          <a:bodyPr/>
          <a:lstStyle/>
          <a:p>
            <a:pPr>
              <a:buFont typeface="Arial" charset="0"/>
              <a:buNone/>
            </a:pPr>
            <a:r>
              <a:rPr lang="en-US" sz="2800" smtClean="0"/>
              <a:t>Frank Rosenblatt’s “Perceptron” 1957</a:t>
            </a:r>
            <a:endParaRPr lang="en-US" sz="2800" smtClean="0">
              <a:hlinkClick r:id="rId3"/>
            </a:endParaRPr>
          </a:p>
          <a:p>
            <a:pPr>
              <a:buFont typeface="Arial" charset="0"/>
              <a:buNone/>
            </a:pPr>
            <a:r>
              <a:rPr lang="en-US" sz="2800" smtClean="0"/>
              <a:t>The perceptron is essentially a learning algorithm</a:t>
            </a:r>
          </a:p>
          <a:p>
            <a:pPr>
              <a:buFont typeface="Arial" charset="0"/>
              <a:buNone/>
            </a:pPr>
            <a:r>
              <a:rPr lang="en-US" sz="2800" smtClean="0"/>
              <a:t>Multi-layer perceptrons use backpropagation</a:t>
            </a:r>
          </a:p>
        </p:txBody>
      </p:sp>
      <p:pic>
        <p:nvPicPr>
          <p:cNvPr id="24578" name="Picture 4" descr="backProp"/>
          <p:cNvPicPr>
            <a:picLocks noChangeAspect="1" noChangeArrowheads="1"/>
          </p:cNvPicPr>
          <p:nvPr/>
        </p:nvPicPr>
        <p:blipFill>
          <a:blip r:embed="rId4"/>
          <a:srcRect/>
          <a:stretch>
            <a:fillRect/>
          </a:stretch>
        </p:blipFill>
        <p:spPr bwMode="auto">
          <a:xfrm>
            <a:off x="609600" y="2590800"/>
            <a:ext cx="7540625" cy="400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body" idx="1"/>
          </p:nvPr>
        </p:nvSpPr>
        <p:spPr>
          <a:xfrm>
            <a:off x="457200" y="381000"/>
            <a:ext cx="8229600" cy="5943600"/>
          </a:xfrm>
        </p:spPr>
        <p:txBody>
          <a:bodyPr/>
          <a:lstStyle/>
          <a:p>
            <a:pPr>
              <a:lnSpc>
                <a:spcPct val="80000"/>
              </a:lnSpc>
              <a:buFont typeface="Arial" charset="0"/>
              <a:buNone/>
            </a:pPr>
            <a:r>
              <a:rPr lang="en-US" sz="2400" smtClean="0"/>
              <a:t>K. Fukushima: "Neocognitron: A self-organizing neural network model for a mechanism of pattern recognition unaffected by shift in position", </a:t>
            </a:r>
            <a:r>
              <a:rPr lang="en-US" sz="2400" i="1" smtClean="0"/>
              <a:t>Biological Cybernetics</a:t>
            </a:r>
            <a:r>
              <a:rPr lang="en-US" sz="2400" smtClean="0"/>
              <a:t>, </a:t>
            </a:r>
            <a:r>
              <a:rPr lang="en-US" sz="2400" b="1" smtClean="0"/>
              <a:t>36</a:t>
            </a:r>
            <a:r>
              <a:rPr lang="en-US" sz="2400" smtClean="0"/>
              <a:t>[4], pp. 193-202 (April 1980).</a:t>
            </a:r>
          </a:p>
          <a:p>
            <a:pPr>
              <a:lnSpc>
                <a:spcPct val="80000"/>
              </a:lnSpc>
              <a:buFont typeface="Arial" charset="0"/>
              <a:buNone/>
            </a:pPr>
            <a:endParaRPr lang="en-US" sz="2400" smtClean="0"/>
          </a:p>
          <a:p>
            <a:pPr>
              <a:lnSpc>
                <a:spcPct val="80000"/>
              </a:lnSpc>
              <a:buFont typeface="Arial" charset="0"/>
              <a:buNone/>
            </a:pPr>
            <a:r>
              <a:rPr lang="en-US" sz="2400" smtClean="0"/>
              <a:t>HMAX model</a:t>
            </a:r>
            <a:endParaRPr lang="en-US" sz="2400" smtClean="0">
              <a:hlinkClick r:id="rId3"/>
            </a:endParaRPr>
          </a:p>
          <a:p>
            <a:pPr>
              <a:lnSpc>
                <a:spcPct val="80000"/>
              </a:lnSpc>
              <a:buFont typeface="Arial" charset="0"/>
              <a:buNone/>
            </a:pPr>
            <a:r>
              <a:rPr lang="en-US" sz="1800" smtClean="0"/>
              <a:t>Riesenhuber, M. and T. Poggio. </a:t>
            </a:r>
            <a:r>
              <a:rPr lang="en-US" sz="1800" smtClean="0">
                <a:hlinkClick r:id="rId4"/>
              </a:rPr>
              <a:t>Computational Models of Object Recognition in Cortex: A Review</a:t>
            </a:r>
            <a:r>
              <a:rPr lang="en-US" sz="1800" smtClean="0"/>
              <a:t>, </a:t>
            </a:r>
            <a:r>
              <a:rPr lang="en-US" sz="1800" i="1" smtClean="0"/>
              <a:t>CBCL Paper #190/AI Memo #1695</a:t>
            </a:r>
            <a:r>
              <a:rPr lang="en-US" sz="1800" smtClean="0"/>
              <a:t>, Massachusetts Institute of Technology, Cambridge, MA, August 2000. </a:t>
            </a:r>
          </a:p>
          <a:p>
            <a:pPr>
              <a:lnSpc>
                <a:spcPct val="80000"/>
              </a:lnSpc>
              <a:buFont typeface="Arial" charset="0"/>
              <a:buNone/>
            </a:pPr>
            <a:endParaRPr lang="en-US" sz="1800" smtClean="0"/>
          </a:p>
          <a:p>
            <a:pPr>
              <a:lnSpc>
                <a:spcPct val="80000"/>
              </a:lnSpc>
              <a:buFont typeface="Arial" charset="0"/>
              <a:buNone/>
            </a:pPr>
            <a:r>
              <a:rPr lang="en-US" sz="2000" smtClean="0"/>
              <a:t>Poggio, T. (sections with J. Mutch, J.Z. Leibo and L. Rosasco), </a:t>
            </a:r>
            <a:r>
              <a:rPr lang="en-US" sz="2000" smtClean="0">
                <a:hlinkClick r:id="rId5"/>
              </a:rPr>
              <a:t>The Computational Magic of the Ventral Stream: Towards a Theory</a:t>
            </a:r>
            <a:r>
              <a:rPr lang="en-US" sz="2000" smtClean="0"/>
              <a:t>, </a:t>
            </a:r>
            <a:r>
              <a:rPr lang="en-US" sz="2000" i="1" smtClean="0"/>
              <a:t>Nature Precedings</a:t>
            </a:r>
            <a:r>
              <a:rPr lang="en-US" sz="2000" smtClean="0"/>
              <a:t>,</a:t>
            </a:r>
            <a:r>
              <a:rPr lang="en-US" sz="2000" smtClean="0">
                <a:hlinkClick r:id="rId6"/>
              </a:rPr>
              <a:t> doi:10.1038/npre.2011.6117.1</a:t>
            </a:r>
            <a:r>
              <a:rPr lang="en-US" sz="2000" smtClean="0"/>
              <a:t> July 16, 2011 </a:t>
            </a:r>
          </a:p>
          <a:p>
            <a:pPr>
              <a:lnSpc>
                <a:spcPct val="80000"/>
              </a:lnSpc>
              <a:buFont typeface="Arial" charset="0"/>
              <a:buNone/>
            </a:pPr>
            <a:endParaRPr lang="en-US" sz="2000" smtClean="0"/>
          </a:p>
          <a:p>
            <a:pPr>
              <a:lnSpc>
                <a:spcPct val="80000"/>
              </a:lnSpc>
              <a:buFont typeface="Arial" charset="0"/>
              <a:buNone/>
            </a:pPr>
            <a:r>
              <a:rPr lang="en-US" sz="1800" smtClean="0"/>
              <a:t>Tommy Poggio</a:t>
            </a:r>
            <a:endParaRPr lang="en-US" sz="1800" smtClean="0">
              <a:hlinkClick r:id="rId7"/>
            </a:endParaRPr>
          </a:p>
          <a:p>
            <a:pPr>
              <a:lnSpc>
                <a:spcPct val="80000"/>
              </a:lnSpc>
              <a:buFont typeface="Arial" charset="0"/>
              <a:buNone/>
            </a:pPr>
            <a:r>
              <a:rPr lang="en-US" sz="2400" smtClean="0">
                <a:hlinkClick r:id="rId7"/>
              </a:rPr>
              <a:t>http://cbcl.mit.edu/publications/index-pubs.html</a:t>
            </a:r>
            <a:endParaRPr lang="en-US" sz="2400" smtClean="0"/>
          </a:p>
          <a:p>
            <a:pPr>
              <a:lnSpc>
                <a:spcPct val="80000"/>
              </a:lnSpc>
              <a:buFont typeface="Arial" charset="0"/>
              <a:buNone/>
            </a:pPr>
            <a:endParaRPr lang="en-US" sz="2400" smtClean="0"/>
          </a:p>
          <a:p>
            <a:pPr>
              <a:lnSpc>
                <a:spcPct val="80000"/>
              </a:lnSpc>
              <a:buFont typeface="Arial" charset="0"/>
              <a:buNone/>
            </a:pPr>
            <a:r>
              <a:rPr lang="en-US" sz="2400" smtClean="0"/>
              <a:t>Ed Rolls</a:t>
            </a:r>
            <a:endParaRPr lang="en-US" sz="2400" smtClean="0">
              <a:hlinkClick r:id="rId8"/>
            </a:endParaRPr>
          </a:p>
          <a:p>
            <a:pPr>
              <a:lnSpc>
                <a:spcPct val="80000"/>
              </a:lnSpc>
              <a:buFont typeface="Arial" charset="0"/>
              <a:buNone/>
            </a:pPr>
            <a:r>
              <a:rPr lang="en-US" sz="2400" smtClean="0">
                <a:hlinkClick r:id="rId8"/>
              </a:rPr>
              <a:t>http://www.oxcns.org/papers/312_Stringer+Rolls02.pdf</a:t>
            </a:r>
            <a:endParaRPr 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body" idx="1"/>
          </p:nvPr>
        </p:nvSpPr>
        <p:spPr>
          <a:xfrm>
            <a:off x="457200" y="381000"/>
            <a:ext cx="8229600" cy="4800600"/>
          </a:xfrm>
        </p:spPr>
        <p:txBody>
          <a:bodyPr/>
          <a:lstStyle/>
          <a:p>
            <a:pPr>
              <a:buFont typeface="Arial" charset="0"/>
              <a:buNone/>
            </a:pPr>
            <a:r>
              <a:rPr lang="en-US" sz="2400" smtClean="0"/>
              <a:t>What can feedforward models achieve?</a:t>
            </a:r>
          </a:p>
          <a:p>
            <a:pPr>
              <a:buFont typeface="Arial" charset="0"/>
              <a:buNone/>
            </a:pPr>
            <a:endParaRPr lang="en-US" sz="2400" smtClean="0"/>
          </a:p>
          <a:p>
            <a:pPr>
              <a:buFont typeface="Arial" charset="0"/>
              <a:buNone/>
            </a:pPr>
            <a:r>
              <a:rPr lang="en-US" sz="2400" smtClean="0">
                <a:hlinkClick r:id="rId3"/>
              </a:rPr>
              <a:t>http://cbcl.mit.edu/projects/cbcl/publications/ps/serre-PNAS-4-07.pdf</a:t>
            </a:r>
            <a:endParaRPr lang="en-US" sz="2400" smtClean="0"/>
          </a:p>
          <a:p>
            <a:pPr>
              <a:buFont typeface="Arial" charset="0"/>
              <a:buNone/>
            </a:pPr>
            <a:endParaRPr lang="en-US" sz="2400" smtClean="0">
              <a:hlinkClick r:id="rId4"/>
            </a:endParaRPr>
          </a:p>
          <a:p>
            <a:pPr>
              <a:buFont typeface="Arial" charset="0"/>
              <a:buNone/>
            </a:pPr>
            <a:r>
              <a:rPr lang="en-US" sz="2400" smtClean="0">
                <a:hlinkClick r:id="rId4"/>
              </a:rPr>
              <a:t>http://yann.lecun.com/</a:t>
            </a:r>
            <a:endParaRPr lang="en-US" sz="2400" smtClean="0"/>
          </a:p>
          <a:p>
            <a:pPr>
              <a:buFont typeface="Arial" charset="0"/>
              <a:buNone/>
            </a:pPr>
            <a:endParaRPr lang="en-US" sz="2400" smtClean="0"/>
          </a:p>
          <a:p>
            <a:pPr>
              <a:buFont typeface="Arial" charset="0"/>
              <a:buNone/>
            </a:pPr>
            <a:r>
              <a:rPr lang="en-US" sz="2400" smtClean="0">
                <a:hlinkClick r:id="rId5"/>
              </a:rPr>
              <a:t>http://www.cis.jhu.edu/people/faculty/geman/recent_talks/NIPS_12_07.pdf</a:t>
            </a: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body" idx="1"/>
          </p:nvPr>
        </p:nvSpPr>
        <p:spPr>
          <a:xfrm>
            <a:off x="457200" y="2057400"/>
            <a:ext cx="8229600" cy="2362200"/>
          </a:xfrm>
        </p:spPr>
        <p:txBody>
          <a:bodyPr/>
          <a:lstStyle/>
          <a:p>
            <a:pPr algn="ctr">
              <a:buFont typeface="Arial" charset="0"/>
              <a:buNone/>
            </a:pPr>
            <a:r>
              <a:rPr lang="en-US" i="1" smtClean="0"/>
              <a:t>Where</a:t>
            </a:r>
            <a:r>
              <a:rPr lang="en-US" smtClean="0"/>
              <a:t> do feedforward models fail?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875</Words>
  <Application>Microsoft Office PowerPoint</Application>
  <PresentationFormat>On-screen Show (4:3)</PresentationFormat>
  <Paragraphs>166</Paragraphs>
  <Slides>33</Slides>
  <Notes>33</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Generative Models vs. Discriminative models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Elie Bienenstock2</cp:lastModifiedBy>
  <cp:revision>52</cp:revision>
  <dcterms:created xsi:type="dcterms:W3CDTF">2010-04-08T04:43:27Z</dcterms:created>
  <dcterms:modified xsi:type="dcterms:W3CDTF">2012-04-25T18:41:47Z</dcterms:modified>
</cp:coreProperties>
</file>